
<file path=[Content_Types].xml><?xml version="1.0" encoding="utf-8"?>
<Types xmlns="http://schemas.openxmlformats.org/package/2006/content-types">
  <Default Extension="gif" ContentType="image/gif"/>
  <Default Extension="jpeg" ContentType="image/jpeg"/>
  <Default Extension="jpg" ContentType="image/jpeg"/>
  <Default Extension="jpg!d"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3" r:id="rId6"/>
    <p:sldId id="261" r:id="rId7"/>
    <p:sldId id="262" r:id="rId8"/>
    <p:sldId id="265" r:id="rId9"/>
    <p:sldId id="266" r:id="rId10"/>
    <p:sldId id="274" r:id="rId11"/>
    <p:sldId id="264" r:id="rId12"/>
    <p:sldId id="275" r:id="rId13"/>
    <p:sldId id="277" r:id="rId14"/>
    <p:sldId id="276" r:id="rId15"/>
    <p:sldId id="278" r:id="rId16"/>
    <p:sldId id="282" r:id="rId17"/>
    <p:sldId id="283" r:id="rId18"/>
    <p:sldId id="279" r:id="rId19"/>
    <p:sldId id="299" r:id="rId20"/>
    <p:sldId id="281" r:id="rId21"/>
    <p:sldId id="280" r:id="rId22"/>
    <p:sldId id="284" r:id="rId23"/>
    <p:sldId id="286" r:id="rId24"/>
    <p:sldId id="289" r:id="rId25"/>
    <p:sldId id="290" r:id="rId26"/>
    <p:sldId id="291" r:id="rId27"/>
    <p:sldId id="293" r:id="rId28"/>
    <p:sldId id="294" r:id="rId29"/>
    <p:sldId id="295" r:id="rId30"/>
    <p:sldId id="296" r:id="rId31"/>
    <p:sldId id="298" r:id="rId32"/>
    <p:sldId id="268" r:id="rId33"/>
    <p:sldId id="301" r:id="rId34"/>
    <p:sldId id="300" r:id="rId35"/>
    <p:sldId id="302" r:id="rId36"/>
    <p:sldId id="313" r:id="rId37"/>
    <p:sldId id="314" r:id="rId38"/>
    <p:sldId id="315" r:id="rId39"/>
    <p:sldId id="316" r:id="rId40"/>
    <p:sldId id="317" r:id="rId41"/>
    <p:sldId id="318" r:id="rId42"/>
    <p:sldId id="319" r:id="rId43"/>
    <p:sldId id="320" r:id="rId44"/>
    <p:sldId id="322" r:id="rId45"/>
    <p:sldId id="323" r:id="rId46"/>
    <p:sldId id="324" r:id="rId47"/>
    <p:sldId id="325" r:id="rId48"/>
    <p:sldId id="328" r:id="rId49"/>
    <p:sldId id="311" r:id="rId50"/>
    <p:sldId id="309" r:id="rId51"/>
    <p:sldId id="310" r:id="rId52"/>
    <p:sldId id="312" r:id="rId53"/>
    <p:sldId id="307" r:id="rId54"/>
    <p:sldId id="306" r:id="rId55"/>
    <p:sldId id="308" r:id="rId56"/>
    <p:sldId id="270" r:id="rId57"/>
    <p:sldId id="329" r:id="rId58"/>
    <p:sldId id="331" r:id="rId59"/>
    <p:sldId id="332" r:id="rId60"/>
    <p:sldId id="333" r:id="rId61"/>
    <p:sldId id="334" r:id="rId62"/>
    <p:sldId id="336" r:id="rId63"/>
    <p:sldId id="337" r:id="rId64"/>
    <p:sldId id="330" r:id="rId65"/>
    <p:sldId id="271" r:id="rId66"/>
    <p:sldId id="338" r:id="rId67"/>
    <p:sldId id="340" r:id="rId68"/>
    <p:sldId id="341" r:id="rId69"/>
    <p:sldId id="344" r:id="rId70"/>
    <p:sldId id="343" r:id="rId71"/>
    <p:sldId id="345" r:id="rId72"/>
    <p:sldId id="346" r:id="rId73"/>
    <p:sldId id="347" r:id="rId74"/>
    <p:sldId id="349" r:id="rId75"/>
    <p:sldId id="339" r:id="rId76"/>
    <p:sldId id="272" r:id="rId77"/>
    <p:sldId id="350" r:id="rId78"/>
    <p:sldId id="353" r:id="rId79"/>
    <p:sldId id="356" r:id="rId80"/>
    <p:sldId id="355" r:id="rId81"/>
    <p:sldId id="357" r:id="rId82"/>
    <p:sldId id="351" r:id="rId83"/>
    <p:sldId id="273" r:id="rId84"/>
    <p:sldId id="358" r:id="rId85"/>
    <p:sldId id="361" r:id="rId86"/>
    <p:sldId id="374" r:id="rId87"/>
    <p:sldId id="362" r:id="rId88"/>
    <p:sldId id="363" r:id="rId89"/>
    <p:sldId id="364" r:id="rId90"/>
    <p:sldId id="365" r:id="rId91"/>
    <p:sldId id="368" r:id="rId92"/>
    <p:sldId id="367" r:id="rId93"/>
    <p:sldId id="370" r:id="rId94"/>
    <p:sldId id="371" r:id="rId95"/>
    <p:sldId id="369" r:id="rId96"/>
    <p:sldId id="372" r:id="rId97"/>
    <p:sldId id="373" r:id="rId98"/>
    <p:sldId id="375" r:id="rId99"/>
    <p:sldId id="379" r:id="rId100"/>
    <p:sldId id="380" r:id="rId101"/>
    <p:sldId id="381" r:id="rId102"/>
    <p:sldId id="384" r:id="rId103"/>
    <p:sldId id="383" r:id="rId104"/>
    <p:sldId id="387" r:id="rId105"/>
    <p:sldId id="385" r:id="rId106"/>
    <p:sldId id="386" r:id="rId107"/>
    <p:sldId id="388" r:id="rId108"/>
    <p:sldId id="389" r:id="rId109"/>
    <p:sldId id="390" r:id="rId110"/>
    <p:sldId id="359" r:id="rId111"/>
    <p:sldId id="392" r:id="rId112"/>
    <p:sldId id="393" r:id="rId113"/>
    <p:sldId id="391"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0000"/>
    <a:srgbClr val="AF00F0"/>
    <a:srgbClr val="00D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24"/>
  </p:normalViewPr>
  <p:slideViewPr>
    <p:cSldViewPr snapToGrid="0" snapToObjects="1">
      <p:cViewPr varScale="1">
        <p:scale>
          <a:sx n="106" d="100"/>
          <a:sy n="106" d="100"/>
        </p:scale>
        <p:origin x="5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899FA-D1B7-8E45-B2AD-82C697AE6EC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A9791CE9-CC1F-FB4D-851E-0B41C2BB1D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2A9A0711-716D-D04B-8BD1-FE10442E09B9}"/>
              </a:ext>
            </a:extLst>
          </p:cNvPr>
          <p:cNvSpPr>
            <a:spLocks noGrp="1"/>
          </p:cNvSpPr>
          <p:nvPr>
            <p:ph type="dt" sz="half" idx="10"/>
          </p:nvPr>
        </p:nvSpPr>
        <p:spPr/>
        <p:txBody>
          <a:bodyPr/>
          <a:lstStyle/>
          <a:p>
            <a:fld id="{F9A3666B-47FC-7444-9FE6-13A66CBEB102}" type="datetimeFigureOut">
              <a:rPr lang="en-GB" smtClean="0"/>
              <a:t>02/02/2023</a:t>
            </a:fld>
            <a:endParaRPr lang="en-GB"/>
          </a:p>
        </p:txBody>
      </p:sp>
      <p:sp>
        <p:nvSpPr>
          <p:cNvPr id="5" name="Footer Placeholder 4">
            <a:extLst>
              <a:ext uri="{FF2B5EF4-FFF2-40B4-BE49-F238E27FC236}">
                <a16:creationId xmlns:a16="http://schemas.microsoft.com/office/drawing/2014/main" id="{6ACEC360-8B0D-864B-A03A-F005D5E2B6C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AAD477-0FC7-EC41-AE92-8BA8E505E484}"/>
              </a:ext>
            </a:extLst>
          </p:cNvPr>
          <p:cNvSpPr>
            <a:spLocks noGrp="1"/>
          </p:cNvSpPr>
          <p:nvPr>
            <p:ph type="sldNum" sz="quarter" idx="12"/>
          </p:nvPr>
        </p:nvSpPr>
        <p:spPr/>
        <p:txBody>
          <a:bodyPr/>
          <a:lstStyle/>
          <a:p>
            <a:fld id="{207A028C-97D3-6244-836B-CFC2585BD1A7}" type="slidenum">
              <a:rPr lang="en-GB" smtClean="0"/>
              <a:t>‹#›</a:t>
            </a:fld>
            <a:endParaRPr lang="en-GB"/>
          </a:p>
        </p:txBody>
      </p:sp>
    </p:spTree>
    <p:extLst>
      <p:ext uri="{BB962C8B-B14F-4D97-AF65-F5344CB8AC3E}">
        <p14:creationId xmlns:p14="http://schemas.microsoft.com/office/powerpoint/2010/main" val="2310841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88ECC-20A4-604C-9D69-3D0E0B15314A}"/>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2D8D8A0-FBC6-CA4D-9C4F-788FB31ED59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C74C224-2219-1F48-8E7E-6EEF5F198471}"/>
              </a:ext>
            </a:extLst>
          </p:cNvPr>
          <p:cNvSpPr>
            <a:spLocks noGrp="1"/>
          </p:cNvSpPr>
          <p:nvPr>
            <p:ph type="dt" sz="half" idx="10"/>
          </p:nvPr>
        </p:nvSpPr>
        <p:spPr/>
        <p:txBody>
          <a:bodyPr/>
          <a:lstStyle/>
          <a:p>
            <a:fld id="{F9A3666B-47FC-7444-9FE6-13A66CBEB102}" type="datetimeFigureOut">
              <a:rPr lang="en-GB" smtClean="0"/>
              <a:t>02/02/2023</a:t>
            </a:fld>
            <a:endParaRPr lang="en-GB"/>
          </a:p>
        </p:txBody>
      </p:sp>
      <p:sp>
        <p:nvSpPr>
          <p:cNvPr id="5" name="Footer Placeholder 4">
            <a:extLst>
              <a:ext uri="{FF2B5EF4-FFF2-40B4-BE49-F238E27FC236}">
                <a16:creationId xmlns:a16="http://schemas.microsoft.com/office/drawing/2014/main" id="{8008E8F9-AFA3-8344-BE76-F7A56A6421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D02087-1732-1740-829C-162D9F840497}"/>
              </a:ext>
            </a:extLst>
          </p:cNvPr>
          <p:cNvSpPr>
            <a:spLocks noGrp="1"/>
          </p:cNvSpPr>
          <p:nvPr>
            <p:ph type="sldNum" sz="quarter" idx="12"/>
          </p:nvPr>
        </p:nvSpPr>
        <p:spPr/>
        <p:txBody>
          <a:bodyPr/>
          <a:lstStyle/>
          <a:p>
            <a:fld id="{207A028C-97D3-6244-836B-CFC2585BD1A7}" type="slidenum">
              <a:rPr lang="en-GB" smtClean="0"/>
              <a:t>‹#›</a:t>
            </a:fld>
            <a:endParaRPr lang="en-GB"/>
          </a:p>
        </p:txBody>
      </p:sp>
    </p:spTree>
    <p:extLst>
      <p:ext uri="{BB962C8B-B14F-4D97-AF65-F5344CB8AC3E}">
        <p14:creationId xmlns:p14="http://schemas.microsoft.com/office/powerpoint/2010/main" val="3933560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906A8B-AA07-BE4A-8117-2C3A1F43926F}"/>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204BA537-51D1-3D4E-88EE-5E8CE49C3A4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0B425C-0A8F-4842-892A-4FD8EBCB7753}"/>
              </a:ext>
            </a:extLst>
          </p:cNvPr>
          <p:cNvSpPr>
            <a:spLocks noGrp="1"/>
          </p:cNvSpPr>
          <p:nvPr>
            <p:ph type="dt" sz="half" idx="10"/>
          </p:nvPr>
        </p:nvSpPr>
        <p:spPr/>
        <p:txBody>
          <a:bodyPr/>
          <a:lstStyle/>
          <a:p>
            <a:fld id="{F9A3666B-47FC-7444-9FE6-13A66CBEB102}" type="datetimeFigureOut">
              <a:rPr lang="en-GB" smtClean="0"/>
              <a:t>02/02/2023</a:t>
            </a:fld>
            <a:endParaRPr lang="en-GB"/>
          </a:p>
        </p:txBody>
      </p:sp>
      <p:sp>
        <p:nvSpPr>
          <p:cNvPr id="5" name="Footer Placeholder 4">
            <a:extLst>
              <a:ext uri="{FF2B5EF4-FFF2-40B4-BE49-F238E27FC236}">
                <a16:creationId xmlns:a16="http://schemas.microsoft.com/office/drawing/2014/main" id="{BD684706-D70A-F849-AA26-306C149B72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C97A42E-7243-7D4B-B077-98BEFE857CB1}"/>
              </a:ext>
            </a:extLst>
          </p:cNvPr>
          <p:cNvSpPr>
            <a:spLocks noGrp="1"/>
          </p:cNvSpPr>
          <p:nvPr>
            <p:ph type="sldNum" sz="quarter" idx="12"/>
          </p:nvPr>
        </p:nvSpPr>
        <p:spPr/>
        <p:txBody>
          <a:bodyPr/>
          <a:lstStyle/>
          <a:p>
            <a:fld id="{207A028C-97D3-6244-836B-CFC2585BD1A7}" type="slidenum">
              <a:rPr lang="en-GB" smtClean="0"/>
              <a:t>‹#›</a:t>
            </a:fld>
            <a:endParaRPr lang="en-GB"/>
          </a:p>
        </p:txBody>
      </p:sp>
    </p:spTree>
    <p:extLst>
      <p:ext uri="{BB962C8B-B14F-4D97-AF65-F5344CB8AC3E}">
        <p14:creationId xmlns:p14="http://schemas.microsoft.com/office/powerpoint/2010/main" val="3576198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E86FE-CAB7-D745-9D16-4598D08B98F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2F7CD3E-F09A-E344-A207-6F4FBD447E3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2E0E2BE-DA48-CA4B-982A-92827DFECE73}"/>
              </a:ext>
            </a:extLst>
          </p:cNvPr>
          <p:cNvSpPr>
            <a:spLocks noGrp="1"/>
          </p:cNvSpPr>
          <p:nvPr>
            <p:ph type="dt" sz="half" idx="10"/>
          </p:nvPr>
        </p:nvSpPr>
        <p:spPr/>
        <p:txBody>
          <a:bodyPr/>
          <a:lstStyle/>
          <a:p>
            <a:fld id="{F9A3666B-47FC-7444-9FE6-13A66CBEB102}" type="datetimeFigureOut">
              <a:rPr lang="en-GB" smtClean="0"/>
              <a:t>02/02/2023</a:t>
            </a:fld>
            <a:endParaRPr lang="en-GB"/>
          </a:p>
        </p:txBody>
      </p:sp>
      <p:sp>
        <p:nvSpPr>
          <p:cNvPr id="5" name="Footer Placeholder 4">
            <a:extLst>
              <a:ext uri="{FF2B5EF4-FFF2-40B4-BE49-F238E27FC236}">
                <a16:creationId xmlns:a16="http://schemas.microsoft.com/office/drawing/2014/main" id="{9205C422-4D4A-2048-8469-FFDB6B26C9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7A1698-E6C6-F947-9EFC-2604A7608282}"/>
              </a:ext>
            </a:extLst>
          </p:cNvPr>
          <p:cNvSpPr>
            <a:spLocks noGrp="1"/>
          </p:cNvSpPr>
          <p:nvPr>
            <p:ph type="sldNum" sz="quarter" idx="12"/>
          </p:nvPr>
        </p:nvSpPr>
        <p:spPr/>
        <p:txBody>
          <a:bodyPr/>
          <a:lstStyle/>
          <a:p>
            <a:fld id="{207A028C-97D3-6244-836B-CFC2585BD1A7}" type="slidenum">
              <a:rPr lang="en-GB" smtClean="0"/>
              <a:t>‹#›</a:t>
            </a:fld>
            <a:endParaRPr lang="en-GB"/>
          </a:p>
        </p:txBody>
      </p:sp>
    </p:spTree>
    <p:extLst>
      <p:ext uri="{BB962C8B-B14F-4D97-AF65-F5344CB8AC3E}">
        <p14:creationId xmlns:p14="http://schemas.microsoft.com/office/powerpoint/2010/main" val="3868045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7EA55-49CE-E846-A0C3-50D5263E719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12C8918D-576B-5640-B18E-E65171BF66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099DF47-0857-F540-BF59-CDC3600BED11}"/>
              </a:ext>
            </a:extLst>
          </p:cNvPr>
          <p:cNvSpPr>
            <a:spLocks noGrp="1"/>
          </p:cNvSpPr>
          <p:nvPr>
            <p:ph type="dt" sz="half" idx="10"/>
          </p:nvPr>
        </p:nvSpPr>
        <p:spPr/>
        <p:txBody>
          <a:bodyPr/>
          <a:lstStyle/>
          <a:p>
            <a:fld id="{F9A3666B-47FC-7444-9FE6-13A66CBEB102}" type="datetimeFigureOut">
              <a:rPr lang="en-GB" smtClean="0"/>
              <a:t>02/02/2023</a:t>
            </a:fld>
            <a:endParaRPr lang="en-GB"/>
          </a:p>
        </p:txBody>
      </p:sp>
      <p:sp>
        <p:nvSpPr>
          <p:cNvPr id="5" name="Footer Placeholder 4">
            <a:extLst>
              <a:ext uri="{FF2B5EF4-FFF2-40B4-BE49-F238E27FC236}">
                <a16:creationId xmlns:a16="http://schemas.microsoft.com/office/drawing/2014/main" id="{5B10C5F0-5BCA-1545-B494-FDEDD0962C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6A1ADE-2943-EA41-8E62-021B0FEE50C4}"/>
              </a:ext>
            </a:extLst>
          </p:cNvPr>
          <p:cNvSpPr>
            <a:spLocks noGrp="1"/>
          </p:cNvSpPr>
          <p:nvPr>
            <p:ph type="sldNum" sz="quarter" idx="12"/>
          </p:nvPr>
        </p:nvSpPr>
        <p:spPr/>
        <p:txBody>
          <a:bodyPr/>
          <a:lstStyle/>
          <a:p>
            <a:fld id="{207A028C-97D3-6244-836B-CFC2585BD1A7}" type="slidenum">
              <a:rPr lang="en-GB" smtClean="0"/>
              <a:t>‹#›</a:t>
            </a:fld>
            <a:endParaRPr lang="en-GB"/>
          </a:p>
        </p:txBody>
      </p:sp>
    </p:spTree>
    <p:extLst>
      <p:ext uri="{BB962C8B-B14F-4D97-AF65-F5344CB8AC3E}">
        <p14:creationId xmlns:p14="http://schemas.microsoft.com/office/powerpoint/2010/main" val="509493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5ABC9-B219-0848-AF9F-E2E6DB3F298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5AC790A-A849-F04E-8587-FA5CCFE2759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5CE232D-A728-6841-AE3A-973FF2E77F3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A7B0ECB1-BB85-8F4E-A397-97F5511B7E64}"/>
              </a:ext>
            </a:extLst>
          </p:cNvPr>
          <p:cNvSpPr>
            <a:spLocks noGrp="1"/>
          </p:cNvSpPr>
          <p:nvPr>
            <p:ph type="dt" sz="half" idx="10"/>
          </p:nvPr>
        </p:nvSpPr>
        <p:spPr/>
        <p:txBody>
          <a:bodyPr/>
          <a:lstStyle/>
          <a:p>
            <a:fld id="{F9A3666B-47FC-7444-9FE6-13A66CBEB102}" type="datetimeFigureOut">
              <a:rPr lang="en-GB" smtClean="0"/>
              <a:t>02/02/2023</a:t>
            </a:fld>
            <a:endParaRPr lang="en-GB"/>
          </a:p>
        </p:txBody>
      </p:sp>
      <p:sp>
        <p:nvSpPr>
          <p:cNvPr id="6" name="Footer Placeholder 5">
            <a:extLst>
              <a:ext uri="{FF2B5EF4-FFF2-40B4-BE49-F238E27FC236}">
                <a16:creationId xmlns:a16="http://schemas.microsoft.com/office/drawing/2014/main" id="{FC0BBED5-77A1-D946-BBE7-1326D31EEC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3ACC396-5E4C-F044-B589-703E9736BAC8}"/>
              </a:ext>
            </a:extLst>
          </p:cNvPr>
          <p:cNvSpPr>
            <a:spLocks noGrp="1"/>
          </p:cNvSpPr>
          <p:nvPr>
            <p:ph type="sldNum" sz="quarter" idx="12"/>
          </p:nvPr>
        </p:nvSpPr>
        <p:spPr/>
        <p:txBody>
          <a:bodyPr/>
          <a:lstStyle/>
          <a:p>
            <a:fld id="{207A028C-97D3-6244-836B-CFC2585BD1A7}" type="slidenum">
              <a:rPr lang="en-GB" smtClean="0"/>
              <a:t>‹#›</a:t>
            </a:fld>
            <a:endParaRPr lang="en-GB"/>
          </a:p>
        </p:txBody>
      </p:sp>
    </p:spTree>
    <p:extLst>
      <p:ext uri="{BB962C8B-B14F-4D97-AF65-F5344CB8AC3E}">
        <p14:creationId xmlns:p14="http://schemas.microsoft.com/office/powerpoint/2010/main" val="182844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C7119-05EE-0B42-A5EC-D070D0606334}"/>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36AC6851-49F0-914D-8369-B513C142F6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A6B3330-3057-194E-946D-A5351B7B644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DAF6BC72-21DB-F843-A6E4-9B2A39F474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1E6A641-366E-614A-8E34-00A29468F32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0C23F72E-B1CE-C741-A18C-5F4F131FD948}"/>
              </a:ext>
            </a:extLst>
          </p:cNvPr>
          <p:cNvSpPr>
            <a:spLocks noGrp="1"/>
          </p:cNvSpPr>
          <p:nvPr>
            <p:ph type="dt" sz="half" idx="10"/>
          </p:nvPr>
        </p:nvSpPr>
        <p:spPr/>
        <p:txBody>
          <a:bodyPr/>
          <a:lstStyle/>
          <a:p>
            <a:fld id="{F9A3666B-47FC-7444-9FE6-13A66CBEB102}" type="datetimeFigureOut">
              <a:rPr lang="en-GB" smtClean="0"/>
              <a:t>02/02/2023</a:t>
            </a:fld>
            <a:endParaRPr lang="en-GB"/>
          </a:p>
        </p:txBody>
      </p:sp>
      <p:sp>
        <p:nvSpPr>
          <p:cNvPr id="8" name="Footer Placeholder 7">
            <a:extLst>
              <a:ext uri="{FF2B5EF4-FFF2-40B4-BE49-F238E27FC236}">
                <a16:creationId xmlns:a16="http://schemas.microsoft.com/office/drawing/2014/main" id="{D376CF67-7ABE-2749-A257-17CF5379F9E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BF98314-7C7A-7C46-B823-B3693A451678}"/>
              </a:ext>
            </a:extLst>
          </p:cNvPr>
          <p:cNvSpPr>
            <a:spLocks noGrp="1"/>
          </p:cNvSpPr>
          <p:nvPr>
            <p:ph type="sldNum" sz="quarter" idx="12"/>
          </p:nvPr>
        </p:nvSpPr>
        <p:spPr/>
        <p:txBody>
          <a:bodyPr/>
          <a:lstStyle/>
          <a:p>
            <a:fld id="{207A028C-97D3-6244-836B-CFC2585BD1A7}" type="slidenum">
              <a:rPr lang="en-GB" smtClean="0"/>
              <a:t>‹#›</a:t>
            </a:fld>
            <a:endParaRPr lang="en-GB"/>
          </a:p>
        </p:txBody>
      </p:sp>
    </p:spTree>
    <p:extLst>
      <p:ext uri="{BB962C8B-B14F-4D97-AF65-F5344CB8AC3E}">
        <p14:creationId xmlns:p14="http://schemas.microsoft.com/office/powerpoint/2010/main" val="1245959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8691-2A44-6640-912B-DB35D7436A7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F89A47B8-8ACB-9140-B187-B3DC925B34AA}"/>
              </a:ext>
            </a:extLst>
          </p:cNvPr>
          <p:cNvSpPr>
            <a:spLocks noGrp="1"/>
          </p:cNvSpPr>
          <p:nvPr>
            <p:ph type="dt" sz="half" idx="10"/>
          </p:nvPr>
        </p:nvSpPr>
        <p:spPr/>
        <p:txBody>
          <a:bodyPr/>
          <a:lstStyle/>
          <a:p>
            <a:fld id="{F9A3666B-47FC-7444-9FE6-13A66CBEB102}" type="datetimeFigureOut">
              <a:rPr lang="en-GB" smtClean="0"/>
              <a:t>02/02/2023</a:t>
            </a:fld>
            <a:endParaRPr lang="en-GB"/>
          </a:p>
        </p:txBody>
      </p:sp>
      <p:sp>
        <p:nvSpPr>
          <p:cNvPr id="4" name="Footer Placeholder 3">
            <a:extLst>
              <a:ext uri="{FF2B5EF4-FFF2-40B4-BE49-F238E27FC236}">
                <a16:creationId xmlns:a16="http://schemas.microsoft.com/office/drawing/2014/main" id="{DE048D77-0044-4A48-8E8D-243B93103CE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D8EC8E7-4545-1141-8B4C-7B64D836D7FF}"/>
              </a:ext>
            </a:extLst>
          </p:cNvPr>
          <p:cNvSpPr>
            <a:spLocks noGrp="1"/>
          </p:cNvSpPr>
          <p:nvPr>
            <p:ph type="sldNum" sz="quarter" idx="12"/>
          </p:nvPr>
        </p:nvSpPr>
        <p:spPr/>
        <p:txBody>
          <a:bodyPr/>
          <a:lstStyle/>
          <a:p>
            <a:fld id="{207A028C-97D3-6244-836B-CFC2585BD1A7}" type="slidenum">
              <a:rPr lang="en-GB" smtClean="0"/>
              <a:t>‹#›</a:t>
            </a:fld>
            <a:endParaRPr lang="en-GB"/>
          </a:p>
        </p:txBody>
      </p:sp>
    </p:spTree>
    <p:extLst>
      <p:ext uri="{BB962C8B-B14F-4D97-AF65-F5344CB8AC3E}">
        <p14:creationId xmlns:p14="http://schemas.microsoft.com/office/powerpoint/2010/main" val="4119847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9D6856-A535-3F46-A55A-5893CB02F1BD}"/>
              </a:ext>
            </a:extLst>
          </p:cNvPr>
          <p:cNvSpPr>
            <a:spLocks noGrp="1"/>
          </p:cNvSpPr>
          <p:nvPr>
            <p:ph type="dt" sz="half" idx="10"/>
          </p:nvPr>
        </p:nvSpPr>
        <p:spPr/>
        <p:txBody>
          <a:bodyPr/>
          <a:lstStyle/>
          <a:p>
            <a:fld id="{F9A3666B-47FC-7444-9FE6-13A66CBEB102}" type="datetimeFigureOut">
              <a:rPr lang="en-GB" smtClean="0"/>
              <a:t>02/02/2023</a:t>
            </a:fld>
            <a:endParaRPr lang="en-GB"/>
          </a:p>
        </p:txBody>
      </p:sp>
      <p:sp>
        <p:nvSpPr>
          <p:cNvPr id="3" name="Footer Placeholder 2">
            <a:extLst>
              <a:ext uri="{FF2B5EF4-FFF2-40B4-BE49-F238E27FC236}">
                <a16:creationId xmlns:a16="http://schemas.microsoft.com/office/drawing/2014/main" id="{47D4AE5F-4B91-224C-8428-234613819B0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D3E3963-BB2F-374E-BA3F-4678509767F6}"/>
              </a:ext>
            </a:extLst>
          </p:cNvPr>
          <p:cNvSpPr>
            <a:spLocks noGrp="1"/>
          </p:cNvSpPr>
          <p:nvPr>
            <p:ph type="sldNum" sz="quarter" idx="12"/>
          </p:nvPr>
        </p:nvSpPr>
        <p:spPr/>
        <p:txBody>
          <a:bodyPr/>
          <a:lstStyle/>
          <a:p>
            <a:fld id="{207A028C-97D3-6244-836B-CFC2585BD1A7}" type="slidenum">
              <a:rPr lang="en-GB" smtClean="0"/>
              <a:t>‹#›</a:t>
            </a:fld>
            <a:endParaRPr lang="en-GB"/>
          </a:p>
        </p:txBody>
      </p:sp>
    </p:spTree>
    <p:extLst>
      <p:ext uri="{BB962C8B-B14F-4D97-AF65-F5344CB8AC3E}">
        <p14:creationId xmlns:p14="http://schemas.microsoft.com/office/powerpoint/2010/main" val="1650150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A510-A878-1B4F-9DA7-1BB604A2142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393E6374-B608-B14D-898C-97BEAC85DE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4AA28D5F-8B01-404D-89BE-9D9E500A41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87B5BA-775D-A24E-A189-528F50571FCC}"/>
              </a:ext>
            </a:extLst>
          </p:cNvPr>
          <p:cNvSpPr>
            <a:spLocks noGrp="1"/>
          </p:cNvSpPr>
          <p:nvPr>
            <p:ph type="dt" sz="half" idx="10"/>
          </p:nvPr>
        </p:nvSpPr>
        <p:spPr/>
        <p:txBody>
          <a:bodyPr/>
          <a:lstStyle/>
          <a:p>
            <a:fld id="{F9A3666B-47FC-7444-9FE6-13A66CBEB102}" type="datetimeFigureOut">
              <a:rPr lang="en-GB" smtClean="0"/>
              <a:t>02/02/2023</a:t>
            </a:fld>
            <a:endParaRPr lang="en-GB"/>
          </a:p>
        </p:txBody>
      </p:sp>
      <p:sp>
        <p:nvSpPr>
          <p:cNvPr id="6" name="Footer Placeholder 5">
            <a:extLst>
              <a:ext uri="{FF2B5EF4-FFF2-40B4-BE49-F238E27FC236}">
                <a16:creationId xmlns:a16="http://schemas.microsoft.com/office/drawing/2014/main" id="{0B388D76-3402-074D-AB5E-377AA729E9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C71A830-3F84-5A4B-9AC3-3BBA7D1223AD}"/>
              </a:ext>
            </a:extLst>
          </p:cNvPr>
          <p:cNvSpPr>
            <a:spLocks noGrp="1"/>
          </p:cNvSpPr>
          <p:nvPr>
            <p:ph type="sldNum" sz="quarter" idx="12"/>
          </p:nvPr>
        </p:nvSpPr>
        <p:spPr/>
        <p:txBody>
          <a:bodyPr/>
          <a:lstStyle/>
          <a:p>
            <a:fld id="{207A028C-97D3-6244-836B-CFC2585BD1A7}" type="slidenum">
              <a:rPr lang="en-GB" smtClean="0"/>
              <a:t>‹#›</a:t>
            </a:fld>
            <a:endParaRPr lang="en-GB"/>
          </a:p>
        </p:txBody>
      </p:sp>
    </p:spTree>
    <p:extLst>
      <p:ext uri="{BB962C8B-B14F-4D97-AF65-F5344CB8AC3E}">
        <p14:creationId xmlns:p14="http://schemas.microsoft.com/office/powerpoint/2010/main" val="2374018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C9D0-F17D-864D-A423-5A7E8C23BF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C7EDD5F9-57CE-C44C-88D4-2DC282705E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FF15E9A-4323-2844-9D63-60236F8A89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C6EC4C4-A0C9-0D4D-9977-0EED77CED233}"/>
              </a:ext>
            </a:extLst>
          </p:cNvPr>
          <p:cNvSpPr>
            <a:spLocks noGrp="1"/>
          </p:cNvSpPr>
          <p:nvPr>
            <p:ph type="dt" sz="half" idx="10"/>
          </p:nvPr>
        </p:nvSpPr>
        <p:spPr/>
        <p:txBody>
          <a:bodyPr/>
          <a:lstStyle/>
          <a:p>
            <a:fld id="{F9A3666B-47FC-7444-9FE6-13A66CBEB102}" type="datetimeFigureOut">
              <a:rPr lang="en-GB" smtClean="0"/>
              <a:t>02/02/2023</a:t>
            </a:fld>
            <a:endParaRPr lang="en-GB"/>
          </a:p>
        </p:txBody>
      </p:sp>
      <p:sp>
        <p:nvSpPr>
          <p:cNvPr id="6" name="Footer Placeholder 5">
            <a:extLst>
              <a:ext uri="{FF2B5EF4-FFF2-40B4-BE49-F238E27FC236}">
                <a16:creationId xmlns:a16="http://schemas.microsoft.com/office/drawing/2014/main" id="{03A5B6D9-96F4-0C4F-A2BA-B1AE56336A9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BB3DD7-05FF-9046-9B78-7E1443AF606C}"/>
              </a:ext>
            </a:extLst>
          </p:cNvPr>
          <p:cNvSpPr>
            <a:spLocks noGrp="1"/>
          </p:cNvSpPr>
          <p:nvPr>
            <p:ph type="sldNum" sz="quarter" idx="12"/>
          </p:nvPr>
        </p:nvSpPr>
        <p:spPr/>
        <p:txBody>
          <a:bodyPr/>
          <a:lstStyle/>
          <a:p>
            <a:fld id="{207A028C-97D3-6244-836B-CFC2585BD1A7}" type="slidenum">
              <a:rPr lang="en-GB" smtClean="0"/>
              <a:t>‹#›</a:t>
            </a:fld>
            <a:endParaRPr lang="en-GB"/>
          </a:p>
        </p:txBody>
      </p:sp>
    </p:spTree>
    <p:extLst>
      <p:ext uri="{BB962C8B-B14F-4D97-AF65-F5344CB8AC3E}">
        <p14:creationId xmlns:p14="http://schemas.microsoft.com/office/powerpoint/2010/main" val="2552235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A93A98-850F-6543-B335-6EC658FD74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048583D-32B8-B94D-963A-457FE9B454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35A5DFF-9E6F-2044-A8C0-7DF9A29FCA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A3666B-47FC-7444-9FE6-13A66CBEB102}" type="datetimeFigureOut">
              <a:rPr lang="en-GB" smtClean="0"/>
              <a:t>02/02/2023</a:t>
            </a:fld>
            <a:endParaRPr lang="en-GB"/>
          </a:p>
        </p:txBody>
      </p:sp>
      <p:sp>
        <p:nvSpPr>
          <p:cNvPr id="5" name="Footer Placeholder 4">
            <a:extLst>
              <a:ext uri="{FF2B5EF4-FFF2-40B4-BE49-F238E27FC236}">
                <a16:creationId xmlns:a16="http://schemas.microsoft.com/office/drawing/2014/main" id="{F3A6728F-1D3D-1D40-B939-766A6A5321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D07091D-59AA-474B-8F2E-95A1A05E19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7A028C-97D3-6244-836B-CFC2585BD1A7}" type="slidenum">
              <a:rPr lang="en-GB" smtClean="0"/>
              <a:t>‹#›</a:t>
            </a:fld>
            <a:endParaRPr lang="en-GB"/>
          </a:p>
        </p:txBody>
      </p:sp>
    </p:spTree>
    <p:extLst>
      <p:ext uri="{BB962C8B-B14F-4D97-AF65-F5344CB8AC3E}">
        <p14:creationId xmlns:p14="http://schemas.microsoft.com/office/powerpoint/2010/main" val="1186750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mathgrant.blogspot.com/2019/03/wordy-wednesday-273-hex-pathfinder-18.html"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wired.it/attualita/ambiente/2018/03/13/schwarzenegger-petrolifere-omicidio/"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hyperlink" Target="https://www.youtube.com/watch?v=Iey7_N_mEx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exels.com/photo/red-mercedes-benz-convertible-1335077/"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pexels.com/photo/red-mercedes-benz-convertible-1335077/"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pexels.com/photo/white-mercedes-benz-convertible-coupe-4046415/"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pexels.com/photo/white-mercedes-benz-convertible-coupe-4046415/"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publicdomainpictures.net/view-image.php?image=203024&amp;picture=mercedes-negro-coche-convertible"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publicdomainpictures.net/view-image.php?image=203024&amp;picture=mercedes-negro-coche-convertible"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scherlund.blogspot.com/2017/10/whats-so-funny-about-math-award-winning.html"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pxhere.com/en/photo/1458885" TargetMode="External"/><Relationship Id="rId2" Type="http://schemas.openxmlformats.org/officeDocument/2006/relationships/image" Target="../media/image12.jpg!d"/><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pxhere.com/en/photo/1458885" TargetMode="External"/><Relationship Id="rId2" Type="http://schemas.openxmlformats.org/officeDocument/2006/relationships/image" Target="../media/image12.jpg!d"/><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dailyclipart.net/clipart/jumbled-numbers-clip-art/"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questioning-answers.blogspot.com/2012/10/teeth-dentists-and-autism.html"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publicdomainpictures.net/en/view-image.php?image=282779&amp;picture=alphabet-letters-a-z"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hyperlink" Target="https://foto.wuestenigel.com/trump-classic-trucker-hat/" TargetMode="External"/><Relationship Id="rId4" Type="http://schemas.openxmlformats.org/officeDocument/2006/relationships/image" Target="../media/image21.jpeg"/></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unicode.org/emoji/charts/full-emoji-list.html#1f4a9" TargetMode="External"/><Relationship Id="rId2" Type="http://schemas.openxmlformats.org/officeDocument/2006/relationships/hyperlink" Target="https://unicode.org/emoji/charts/full-emoji-list.html#1f1e9_1f1ea" TargetMode="External"/><Relationship Id="rId1" Type="http://schemas.openxmlformats.org/officeDocument/2006/relationships/slideLayout" Target="../slideLayouts/slideLayout2.xml"/><Relationship Id="rId4" Type="http://schemas.openxmlformats.org/officeDocument/2006/relationships/hyperlink" Target="https://unicode.org/emoji/charts/full-emoji-list.html#1f643"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tackoverflow.com/questions/36469599/converting-png-to-bitmap-with-transparency-using-opencv"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donibane.com/2017/09/11/vector-o-bitmap-cuando-el-tamano-si-importa-por-donibane/" TargetMode="External"/><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freepngimg.com/png/27492-sound-wave-file"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pexels.com/photo/sea-waves-with-rocks-946436/" TargetMode="External"/><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hyperlink" Target="http://arjunpuriinqatar.blogspot.com/2017/03/most-bottled-water-is-filled-with.html" TargetMode="External"/><Relationship Id="rId4" Type="http://schemas.openxmlformats.org/officeDocument/2006/relationships/image" Target="../media/image26.jpg"/></Relationships>
</file>

<file path=ppt/slides/_rels/slide7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hyperlink" Target="https://coronationstreetupdates.blogspot.com/2021/08/elvis-presley-hits-coronation-street.html"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learningnetwork.cisco.com/s/binary-game"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flickr.com/photos/elwillo/5389756390" TargetMode="External"/><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positek.net/zip-program/" TargetMode="Externa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www.deviantart.com/fluffgar/art/File-Folder-184123902" TargetMode="External"/><Relationship Id="rId4" Type="http://schemas.openxmlformats.org/officeDocument/2006/relationships/image" Target="../media/image3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learningnetwork.cisco.com/s/binary-game"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C50FF-2AA0-744C-923E-7690DB59E381}"/>
              </a:ext>
            </a:extLst>
          </p:cNvPr>
          <p:cNvSpPr>
            <a:spLocks noGrp="1"/>
          </p:cNvSpPr>
          <p:nvPr>
            <p:ph type="ctrTitle"/>
          </p:nvPr>
        </p:nvSpPr>
        <p:spPr/>
        <p:txBody>
          <a:bodyPr/>
          <a:lstStyle/>
          <a:p>
            <a:r>
              <a:rPr lang="en-GB" dirty="0"/>
              <a:t>Fundamentals of data representation</a:t>
            </a:r>
          </a:p>
        </p:txBody>
      </p:sp>
      <p:sp>
        <p:nvSpPr>
          <p:cNvPr id="3" name="Subtitle 2">
            <a:extLst>
              <a:ext uri="{FF2B5EF4-FFF2-40B4-BE49-F238E27FC236}">
                <a16:creationId xmlns:a16="http://schemas.microsoft.com/office/drawing/2014/main" id="{FD783B35-D073-244E-B1B8-384C292679F5}"/>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3441461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lstStyle/>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Understand that computers use binary to represent data and instructions.</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60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convert between binary and decimal and vice-versa.</a:t>
            </a:r>
            <a:endParaRPr lang="en-GB" sz="18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GB" dirty="0"/>
          </a:p>
        </p:txBody>
      </p:sp>
    </p:spTree>
    <p:extLst>
      <p:ext uri="{BB962C8B-B14F-4D97-AF65-F5344CB8AC3E}">
        <p14:creationId xmlns:p14="http://schemas.microsoft.com/office/powerpoint/2010/main" val="33481885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Huffman encoding</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199" y="1825625"/>
            <a:ext cx="9990221" cy="4667250"/>
          </a:xfrm>
        </p:spPr>
        <p:txBody>
          <a:bodyPr>
            <a:normAutofit/>
          </a:bodyPr>
          <a:lstStyle/>
          <a:p>
            <a:r>
              <a:rPr lang="en-GB" dirty="0"/>
              <a:t>Let’s encode the phrase “NAUGHTY ORANGE OCTOPUS”</a:t>
            </a:r>
          </a:p>
          <a:p>
            <a:pPr marL="514350" indent="-514350">
              <a:buFont typeface="+mj-lt"/>
              <a:buAutoNum type="arabicPeriod"/>
            </a:pPr>
            <a:r>
              <a:rPr lang="en-GB" dirty="0"/>
              <a:t>We must calculate the frequencies of each letter</a:t>
            </a:r>
          </a:p>
          <a:p>
            <a:endParaRPr lang="en-GB" dirty="0"/>
          </a:p>
        </p:txBody>
      </p:sp>
      <p:pic>
        <p:nvPicPr>
          <p:cNvPr id="15362" name="Picture 2" descr="Scientific American Article | Huffman Coding">
            <a:extLst>
              <a:ext uri="{FF2B5EF4-FFF2-40B4-BE49-F238E27FC236}">
                <a16:creationId xmlns:a16="http://schemas.microsoft.com/office/drawing/2014/main" id="{EA9AFE90-4F8A-F944-97CE-6B00A62B9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9012" y="2114551"/>
            <a:ext cx="2274788" cy="3243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5243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Huffman encoding</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199" y="1825625"/>
            <a:ext cx="9990221" cy="4667250"/>
          </a:xfrm>
        </p:spPr>
        <p:txBody>
          <a:bodyPr>
            <a:normAutofit/>
          </a:bodyPr>
          <a:lstStyle/>
          <a:p>
            <a:r>
              <a:rPr lang="en-GB" dirty="0"/>
              <a:t>Let’s encode the phrase “NAUGHTY ORANGE OCTOPUS”</a:t>
            </a:r>
          </a:p>
          <a:p>
            <a:pPr marL="514350" indent="-514350">
              <a:buFont typeface="+mj-lt"/>
              <a:buAutoNum type="arabicPeriod"/>
            </a:pPr>
            <a:r>
              <a:rPr lang="en-GB" dirty="0"/>
              <a:t>We must calculate the frequencies of each letter</a:t>
            </a:r>
          </a:p>
          <a:p>
            <a:endParaRPr lang="en-GB" dirty="0"/>
          </a:p>
        </p:txBody>
      </p:sp>
      <p:pic>
        <p:nvPicPr>
          <p:cNvPr id="8" name="Picture 2" descr="Scientific American Article | Huffman Coding">
            <a:extLst>
              <a:ext uri="{FF2B5EF4-FFF2-40B4-BE49-F238E27FC236}">
                <a16:creationId xmlns:a16="http://schemas.microsoft.com/office/drawing/2014/main" id="{B3B8C6A1-1406-1245-9809-1C54E1F5B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9012" y="2114551"/>
            <a:ext cx="2274788" cy="3243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6299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Huffman encoding</a:t>
            </a:r>
          </a:p>
        </p:txBody>
      </p:sp>
      <p:graphicFrame>
        <p:nvGraphicFramePr>
          <p:cNvPr id="3" name="Table 3">
            <a:extLst>
              <a:ext uri="{FF2B5EF4-FFF2-40B4-BE49-F238E27FC236}">
                <a16:creationId xmlns:a16="http://schemas.microsoft.com/office/drawing/2014/main" id="{F98B5878-8C4C-FB43-8F11-E28504F303C2}"/>
              </a:ext>
            </a:extLst>
          </p:cNvPr>
          <p:cNvGraphicFramePr>
            <a:graphicFrameLocks noGrp="1"/>
          </p:cNvGraphicFramePr>
          <p:nvPr>
            <p:extLst>
              <p:ext uri="{D42A27DB-BD31-4B8C-83A1-F6EECF244321}">
                <p14:modId xmlns:p14="http://schemas.microsoft.com/office/powerpoint/2010/main" val="43473198"/>
              </p:ext>
            </p:extLst>
          </p:nvPr>
        </p:nvGraphicFramePr>
        <p:xfrm>
          <a:off x="3560761" y="1481139"/>
          <a:ext cx="1768476" cy="5191760"/>
        </p:xfrm>
        <a:graphic>
          <a:graphicData uri="http://schemas.openxmlformats.org/drawingml/2006/table">
            <a:tbl>
              <a:tblPr firstRow="1" bandRow="1">
                <a:tableStyleId>{5C22544A-7EE6-4342-B048-85BDC9FD1C3A}</a:tableStyleId>
              </a:tblPr>
              <a:tblGrid>
                <a:gridCol w="884238">
                  <a:extLst>
                    <a:ext uri="{9D8B030D-6E8A-4147-A177-3AD203B41FA5}">
                      <a16:colId xmlns:a16="http://schemas.microsoft.com/office/drawing/2014/main" val="3312084844"/>
                    </a:ext>
                  </a:extLst>
                </a:gridCol>
                <a:gridCol w="884238">
                  <a:extLst>
                    <a:ext uri="{9D8B030D-6E8A-4147-A177-3AD203B41FA5}">
                      <a16:colId xmlns:a16="http://schemas.microsoft.com/office/drawing/2014/main" val="159550821"/>
                    </a:ext>
                  </a:extLst>
                </a:gridCol>
              </a:tblGrid>
              <a:tr h="370840">
                <a:tc>
                  <a:txBody>
                    <a:bodyPr/>
                    <a:lstStyle/>
                    <a:p>
                      <a:r>
                        <a:rPr lang="en-GB" b="0" dirty="0">
                          <a:solidFill>
                            <a:sysClr val="windowText" lastClr="000000"/>
                          </a:solidFill>
                        </a:rPr>
                        <a:t>Space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6377284"/>
                  </a:ext>
                </a:extLst>
              </a:tr>
              <a:tr h="370840">
                <a:tc>
                  <a:txBody>
                    <a:bodyPr/>
                    <a:lstStyle/>
                    <a:p>
                      <a:r>
                        <a:rPr lang="en-GB" b="0" dirty="0">
                          <a:solidFill>
                            <a:sysClr val="windowText" lastClr="000000"/>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1668921"/>
                  </a:ext>
                </a:extLst>
              </a:tr>
              <a:tr h="370840">
                <a:tc>
                  <a:txBody>
                    <a:bodyPr/>
                    <a:lstStyle/>
                    <a:p>
                      <a:r>
                        <a:rPr lang="en-GB" b="0" dirty="0">
                          <a:solidFill>
                            <a:sysClr val="windowText" lastClr="000000"/>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6722142"/>
                  </a:ext>
                </a:extLst>
              </a:tr>
              <a:tr h="370840">
                <a:tc>
                  <a:txBody>
                    <a:bodyPr/>
                    <a:lstStyle/>
                    <a:p>
                      <a:r>
                        <a:rPr lang="en-GB" b="0" dirty="0">
                          <a:solidFill>
                            <a:sysClr val="windowText" lastClr="000000"/>
                          </a:solidFill>
                        </a:rPr>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9806018"/>
                  </a:ext>
                </a:extLst>
              </a:tr>
              <a:tr h="370840">
                <a:tc>
                  <a:txBody>
                    <a:bodyPr/>
                    <a:lstStyle/>
                    <a:p>
                      <a:r>
                        <a:rPr lang="en-GB" b="0" dirty="0">
                          <a:solidFill>
                            <a:sysClr val="windowText" lastClr="00000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779553"/>
                  </a:ext>
                </a:extLst>
              </a:tr>
              <a:tr h="370840">
                <a:tc>
                  <a:txBody>
                    <a:bodyPr/>
                    <a:lstStyle/>
                    <a:p>
                      <a:r>
                        <a:rPr lang="en-GB" b="0" dirty="0">
                          <a:solidFill>
                            <a:sysClr val="windowText" lastClr="000000"/>
                          </a:solidFill>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4609067"/>
                  </a:ext>
                </a:extLst>
              </a:tr>
              <a:tr h="370840">
                <a:tc>
                  <a:txBody>
                    <a:bodyPr/>
                    <a:lstStyle/>
                    <a:p>
                      <a:r>
                        <a:rPr lang="en-GB" b="0" dirty="0">
                          <a:solidFill>
                            <a:sysClr val="windowText" lastClr="000000"/>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4593813"/>
                  </a:ext>
                </a:extLst>
              </a:tr>
              <a:tr h="370840">
                <a:tc>
                  <a:txBody>
                    <a:bodyPr/>
                    <a:lstStyle/>
                    <a:p>
                      <a:r>
                        <a:rPr lang="en-GB" b="0" dirty="0">
                          <a:solidFill>
                            <a:sysClr val="windowText" lastClr="000000"/>
                          </a:solidFill>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2338677"/>
                  </a:ext>
                </a:extLst>
              </a:tr>
              <a:tr h="370840">
                <a:tc>
                  <a:txBody>
                    <a:bodyPr/>
                    <a:lstStyle/>
                    <a:p>
                      <a:r>
                        <a:rPr lang="en-GB" b="0" dirty="0">
                          <a:solidFill>
                            <a:sysClr val="windowText" lastClr="000000"/>
                          </a:solidFill>
                        </a:rPr>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9542298"/>
                  </a:ext>
                </a:extLst>
              </a:tr>
              <a:tr h="370840">
                <a:tc>
                  <a:txBody>
                    <a:bodyPr/>
                    <a:lstStyle/>
                    <a:p>
                      <a:r>
                        <a:rPr lang="en-GB" b="0" dirty="0">
                          <a:solidFill>
                            <a:sysClr val="windowText" lastClr="000000"/>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5025830"/>
                  </a:ext>
                </a:extLst>
              </a:tr>
              <a:tr h="370840">
                <a:tc>
                  <a:txBody>
                    <a:bodyPr/>
                    <a:lstStyle/>
                    <a:p>
                      <a:r>
                        <a:rPr lang="en-GB" b="0" dirty="0">
                          <a:solidFill>
                            <a:sysClr val="windowText" lastClr="000000"/>
                          </a:solidFill>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6533365"/>
                  </a:ext>
                </a:extLst>
              </a:tr>
              <a:tr h="370840">
                <a:tc>
                  <a:txBody>
                    <a:bodyPr/>
                    <a:lstStyle/>
                    <a:p>
                      <a:r>
                        <a:rPr lang="en-GB" b="0" dirty="0">
                          <a:solidFill>
                            <a:sysClr val="windowText" lastClr="000000"/>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9286507"/>
                  </a:ext>
                </a:extLst>
              </a:tr>
              <a:tr h="370840">
                <a:tc>
                  <a:txBody>
                    <a:bodyPr/>
                    <a:lstStyle/>
                    <a:p>
                      <a:r>
                        <a:rPr lang="en-GB" b="0" dirty="0">
                          <a:solidFill>
                            <a:sysClr val="windowText" lastClr="000000"/>
                          </a:solidFill>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4792136"/>
                  </a:ext>
                </a:extLst>
              </a:tr>
              <a:tr h="370840">
                <a:tc>
                  <a:txBody>
                    <a:bodyPr/>
                    <a:lstStyle/>
                    <a:p>
                      <a:r>
                        <a:rPr lang="en-GB" b="0" dirty="0">
                          <a:solidFill>
                            <a:sysClr val="windowText" lastClr="000000"/>
                          </a:solidFill>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4696171"/>
                  </a:ext>
                </a:extLst>
              </a:tr>
            </a:tbl>
          </a:graphicData>
        </a:graphic>
      </p:graphicFrame>
    </p:spTree>
    <p:extLst>
      <p:ext uri="{BB962C8B-B14F-4D97-AF65-F5344CB8AC3E}">
        <p14:creationId xmlns:p14="http://schemas.microsoft.com/office/powerpoint/2010/main" val="25906908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Huffman encoding</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199" y="1825625"/>
            <a:ext cx="9990221" cy="4667250"/>
          </a:xfrm>
        </p:spPr>
        <p:txBody>
          <a:bodyPr>
            <a:normAutofit/>
          </a:bodyPr>
          <a:lstStyle/>
          <a:p>
            <a:r>
              <a:rPr lang="en-GB" dirty="0"/>
              <a:t>Let’s encode the phrase “NAUGHTY ORANGE OCTOPUS”</a:t>
            </a:r>
          </a:p>
          <a:p>
            <a:pPr marL="514350" indent="-514350">
              <a:buFont typeface="+mj-lt"/>
              <a:buAutoNum type="arabicPeriod"/>
            </a:pPr>
            <a:r>
              <a:rPr lang="en-GB" dirty="0"/>
              <a:t>We must calculate the frequencies of each letter</a:t>
            </a:r>
          </a:p>
          <a:p>
            <a:pPr marL="514350" indent="-514350">
              <a:buFont typeface="+mj-lt"/>
              <a:buAutoNum type="arabicPeriod"/>
            </a:pPr>
            <a:r>
              <a:rPr lang="en-GB" dirty="0"/>
              <a:t>Order the letters from highest to lowest</a:t>
            </a:r>
          </a:p>
          <a:p>
            <a:endParaRPr lang="en-GB" dirty="0"/>
          </a:p>
        </p:txBody>
      </p:sp>
      <p:pic>
        <p:nvPicPr>
          <p:cNvPr id="8" name="Picture 2" descr="Scientific American Article | Huffman Coding">
            <a:extLst>
              <a:ext uri="{FF2B5EF4-FFF2-40B4-BE49-F238E27FC236}">
                <a16:creationId xmlns:a16="http://schemas.microsoft.com/office/drawing/2014/main" id="{B3B8C6A1-1406-1245-9809-1C54E1F5B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9012" y="2114551"/>
            <a:ext cx="2274788" cy="3243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0049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Huffman encoding</a:t>
            </a:r>
          </a:p>
        </p:txBody>
      </p:sp>
      <p:graphicFrame>
        <p:nvGraphicFramePr>
          <p:cNvPr id="3" name="Table 3">
            <a:extLst>
              <a:ext uri="{FF2B5EF4-FFF2-40B4-BE49-F238E27FC236}">
                <a16:creationId xmlns:a16="http://schemas.microsoft.com/office/drawing/2014/main" id="{F98B5878-8C4C-FB43-8F11-E28504F303C2}"/>
              </a:ext>
            </a:extLst>
          </p:cNvPr>
          <p:cNvGraphicFramePr>
            <a:graphicFrameLocks noGrp="1"/>
          </p:cNvGraphicFramePr>
          <p:nvPr/>
        </p:nvGraphicFramePr>
        <p:xfrm>
          <a:off x="3560761" y="1481139"/>
          <a:ext cx="1768476" cy="5191760"/>
        </p:xfrm>
        <a:graphic>
          <a:graphicData uri="http://schemas.openxmlformats.org/drawingml/2006/table">
            <a:tbl>
              <a:tblPr firstRow="1" bandRow="1">
                <a:tableStyleId>{5C22544A-7EE6-4342-B048-85BDC9FD1C3A}</a:tableStyleId>
              </a:tblPr>
              <a:tblGrid>
                <a:gridCol w="884238">
                  <a:extLst>
                    <a:ext uri="{9D8B030D-6E8A-4147-A177-3AD203B41FA5}">
                      <a16:colId xmlns:a16="http://schemas.microsoft.com/office/drawing/2014/main" val="3312084844"/>
                    </a:ext>
                  </a:extLst>
                </a:gridCol>
                <a:gridCol w="884238">
                  <a:extLst>
                    <a:ext uri="{9D8B030D-6E8A-4147-A177-3AD203B41FA5}">
                      <a16:colId xmlns:a16="http://schemas.microsoft.com/office/drawing/2014/main" val="159550821"/>
                    </a:ext>
                  </a:extLst>
                </a:gridCol>
              </a:tblGrid>
              <a:tr h="370840">
                <a:tc>
                  <a:txBody>
                    <a:bodyPr/>
                    <a:lstStyle/>
                    <a:p>
                      <a:r>
                        <a:rPr lang="en-GB" b="0" dirty="0">
                          <a:solidFill>
                            <a:sysClr val="windowText" lastClr="000000"/>
                          </a:solidFill>
                        </a:rPr>
                        <a:t>Space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6377284"/>
                  </a:ext>
                </a:extLst>
              </a:tr>
              <a:tr h="370840">
                <a:tc>
                  <a:txBody>
                    <a:bodyPr/>
                    <a:lstStyle/>
                    <a:p>
                      <a:r>
                        <a:rPr lang="en-GB" b="0" dirty="0">
                          <a:solidFill>
                            <a:sysClr val="windowText" lastClr="000000"/>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1668921"/>
                  </a:ext>
                </a:extLst>
              </a:tr>
              <a:tr h="370840">
                <a:tc>
                  <a:txBody>
                    <a:bodyPr/>
                    <a:lstStyle/>
                    <a:p>
                      <a:r>
                        <a:rPr lang="en-GB" b="0" dirty="0">
                          <a:solidFill>
                            <a:sysClr val="windowText" lastClr="000000"/>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6722142"/>
                  </a:ext>
                </a:extLst>
              </a:tr>
              <a:tr h="370840">
                <a:tc>
                  <a:txBody>
                    <a:bodyPr/>
                    <a:lstStyle/>
                    <a:p>
                      <a:r>
                        <a:rPr lang="en-GB" b="0" dirty="0">
                          <a:solidFill>
                            <a:sysClr val="windowText" lastClr="000000"/>
                          </a:solidFill>
                        </a:rPr>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9806018"/>
                  </a:ext>
                </a:extLst>
              </a:tr>
              <a:tr h="370840">
                <a:tc>
                  <a:txBody>
                    <a:bodyPr/>
                    <a:lstStyle/>
                    <a:p>
                      <a:r>
                        <a:rPr lang="en-GB" b="0" dirty="0">
                          <a:solidFill>
                            <a:sysClr val="windowText" lastClr="00000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779553"/>
                  </a:ext>
                </a:extLst>
              </a:tr>
              <a:tr h="370840">
                <a:tc>
                  <a:txBody>
                    <a:bodyPr/>
                    <a:lstStyle/>
                    <a:p>
                      <a:r>
                        <a:rPr lang="en-GB" b="0" dirty="0">
                          <a:solidFill>
                            <a:sysClr val="windowText" lastClr="000000"/>
                          </a:solidFill>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4609067"/>
                  </a:ext>
                </a:extLst>
              </a:tr>
              <a:tr h="370840">
                <a:tc>
                  <a:txBody>
                    <a:bodyPr/>
                    <a:lstStyle/>
                    <a:p>
                      <a:r>
                        <a:rPr lang="en-GB" b="0" dirty="0">
                          <a:solidFill>
                            <a:sysClr val="windowText" lastClr="000000"/>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4593813"/>
                  </a:ext>
                </a:extLst>
              </a:tr>
              <a:tr h="370840">
                <a:tc>
                  <a:txBody>
                    <a:bodyPr/>
                    <a:lstStyle/>
                    <a:p>
                      <a:r>
                        <a:rPr lang="en-GB" b="0" dirty="0">
                          <a:solidFill>
                            <a:sysClr val="windowText" lastClr="000000"/>
                          </a:solidFill>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2338677"/>
                  </a:ext>
                </a:extLst>
              </a:tr>
              <a:tr h="370840">
                <a:tc>
                  <a:txBody>
                    <a:bodyPr/>
                    <a:lstStyle/>
                    <a:p>
                      <a:r>
                        <a:rPr lang="en-GB" b="0" dirty="0">
                          <a:solidFill>
                            <a:sysClr val="windowText" lastClr="000000"/>
                          </a:solidFill>
                        </a:rPr>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9542298"/>
                  </a:ext>
                </a:extLst>
              </a:tr>
              <a:tr h="370840">
                <a:tc>
                  <a:txBody>
                    <a:bodyPr/>
                    <a:lstStyle/>
                    <a:p>
                      <a:r>
                        <a:rPr lang="en-GB" b="0" dirty="0">
                          <a:solidFill>
                            <a:sysClr val="windowText" lastClr="000000"/>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5025830"/>
                  </a:ext>
                </a:extLst>
              </a:tr>
              <a:tr h="370840">
                <a:tc>
                  <a:txBody>
                    <a:bodyPr/>
                    <a:lstStyle/>
                    <a:p>
                      <a:r>
                        <a:rPr lang="en-GB" b="0" dirty="0">
                          <a:solidFill>
                            <a:sysClr val="windowText" lastClr="000000"/>
                          </a:solidFill>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6533365"/>
                  </a:ext>
                </a:extLst>
              </a:tr>
              <a:tr h="370840">
                <a:tc>
                  <a:txBody>
                    <a:bodyPr/>
                    <a:lstStyle/>
                    <a:p>
                      <a:r>
                        <a:rPr lang="en-GB" b="0" dirty="0">
                          <a:solidFill>
                            <a:sysClr val="windowText" lastClr="000000"/>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9286507"/>
                  </a:ext>
                </a:extLst>
              </a:tr>
              <a:tr h="370840">
                <a:tc>
                  <a:txBody>
                    <a:bodyPr/>
                    <a:lstStyle/>
                    <a:p>
                      <a:r>
                        <a:rPr lang="en-GB" b="0" dirty="0">
                          <a:solidFill>
                            <a:sysClr val="windowText" lastClr="000000"/>
                          </a:solidFill>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4792136"/>
                  </a:ext>
                </a:extLst>
              </a:tr>
              <a:tr h="370840">
                <a:tc>
                  <a:txBody>
                    <a:bodyPr/>
                    <a:lstStyle/>
                    <a:p>
                      <a:r>
                        <a:rPr lang="en-GB" b="0" dirty="0">
                          <a:solidFill>
                            <a:sysClr val="windowText" lastClr="000000"/>
                          </a:solidFill>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4696171"/>
                  </a:ext>
                </a:extLst>
              </a:tr>
            </a:tbl>
          </a:graphicData>
        </a:graphic>
      </p:graphicFrame>
      <p:graphicFrame>
        <p:nvGraphicFramePr>
          <p:cNvPr id="4" name="Table 3">
            <a:extLst>
              <a:ext uri="{FF2B5EF4-FFF2-40B4-BE49-F238E27FC236}">
                <a16:creationId xmlns:a16="http://schemas.microsoft.com/office/drawing/2014/main" id="{1D63EA81-6231-CA43-9122-902DB8065ADD}"/>
              </a:ext>
            </a:extLst>
          </p:cNvPr>
          <p:cNvGraphicFramePr>
            <a:graphicFrameLocks noGrp="1"/>
          </p:cNvGraphicFramePr>
          <p:nvPr/>
        </p:nvGraphicFramePr>
        <p:xfrm>
          <a:off x="6283322" y="1481139"/>
          <a:ext cx="1768476" cy="5191760"/>
        </p:xfrm>
        <a:graphic>
          <a:graphicData uri="http://schemas.openxmlformats.org/drawingml/2006/table">
            <a:tbl>
              <a:tblPr firstRow="1" bandRow="1">
                <a:tableStyleId>{5C22544A-7EE6-4342-B048-85BDC9FD1C3A}</a:tableStyleId>
              </a:tblPr>
              <a:tblGrid>
                <a:gridCol w="884238">
                  <a:extLst>
                    <a:ext uri="{9D8B030D-6E8A-4147-A177-3AD203B41FA5}">
                      <a16:colId xmlns:a16="http://schemas.microsoft.com/office/drawing/2014/main" val="3312084844"/>
                    </a:ext>
                  </a:extLst>
                </a:gridCol>
                <a:gridCol w="884238">
                  <a:extLst>
                    <a:ext uri="{9D8B030D-6E8A-4147-A177-3AD203B41FA5}">
                      <a16:colId xmlns:a16="http://schemas.microsoft.com/office/drawing/2014/main" val="159550821"/>
                    </a:ext>
                  </a:extLst>
                </a:gridCol>
              </a:tblGrid>
              <a:tr h="370840">
                <a:tc>
                  <a:txBody>
                    <a:bodyPr/>
                    <a:lstStyle/>
                    <a:p>
                      <a:r>
                        <a:rPr lang="en-GB" b="0" dirty="0">
                          <a:solidFill>
                            <a:sysClr val="windowText" lastClr="000000"/>
                          </a:solidFill>
                        </a:rPr>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838048"/>
                  </a:ext>
                </a:extLst>
              </a:tr>
              <a:tr h="370840">
                <a:tc>
                  <a:txBody>
                    <a:bodyPr/>
                    <a:lstStyle/>
                    <a:p>
                      <a:r>
                        <a:rPr lang="en-GB" b="0" dirty="0">
                          <a:solidFill>
                            <a:sysClr val="windowText" lastClr="000000"/>
                          </a:solidFill>
                        </a:rPr>
                        <a:t>Space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7916243"/>
                  </a:ext>
                </a:extLst>
              </a:tr>
              <a:tr h="370840">
                <a:tc>
                  <a:txBody>
                    <a:bodyPr/>
                    <a:lstStyle/>
                    <a:p>
                      <a:r>
                        <a:rPr lang="en-GB" b="0" dirty="0">
                          <a:solidFill>
                            <a:sysClr val="windowText" lastClr="000000"/>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1668921"/>
                  </a:ext>
                </a:extLst>
              </a:tr>
              <a:tr h="370840">
                <a:tc>
                  <a:txBody>
                    <a:bodyPr/>
                    <a:lstStyle/>
                    <a:p>
                      <a:r>
                        <a:rPr lang="en-GB" b="0" dirty="0">
                          <a:solidFill>
                            <a:sysClr val="windowText" lastClr="000000"/>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6722142"/>
                  </a:ext>
                </a:extLst>
              </a:tr>
              <a:tr h="370840">
                <a:tc>
                  <a:txBody>
                    <a:bodyPr/>
                    <a:lstStyle/>
                    <a:p>
                      <a:r>
                        <a:rPr lang="en-GB" b="0" dirty="0">
                          <a:solidFill>
                            <a:sysClr val="windowText" lastClr="000000"/>
                          </a:solidFill>
                        </a:rPr>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9806018"/>
                  </a:ext>
                </a:extLst>
              </a:tr>
              <a:tr h="370840">
                <a:tc>
                  <a:txBody>
                    <a:bodyPr/>
                    <a:lstStyle/>
                    <a:p>
                      <a:r>
                        <a:rPr lang="en-GB" b="0" dirty="0">
                          <a:solidFill>
                            <a:sysClr val="windowText" lastClr="000000"/>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779553"/>
                  </a:ext>
                </a:extLst>
              </a:tr>
              <a:tr h="370840">
                <a:tc>
                  <a:txBody>
                    <a:bodyPr/>
                    <a:lstStyle/>
                    <a:p>
                      <a:r>
                        <a:rPr lang="en-GB" b="0" dirty="0">
                          <a:solidFill>
                            <a:sysClr val="windowText" lastClr="000000"/>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4609067"/>
                  </a:ext>
                </a:extLst>
              </a:tr>
              <a:tr h="370840">
                <a:tc>
                  <a:txBody>
                    <a:bodyPr/>
                    <a:lstStyle/>
                    <a:p>
                      <a:r>
                        <a:rPr lang="en-GB" b="0" dirty="0">
                          <a:solidFill>
                            <a:sysClr val="windowText" lastClr="000000"/>
                          </a:solidFill>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4593813"/>
                  </a:ext>
                </a:extLst>
              </a:tr>
              <a:tr h="370840">
                <a:tc>
                  <a:txBody>
                    <a:bodyPr/>
                    <a:lstStyle/>
                    <a:p>
                      <a:r>
                        <a:rPr lang="en-GB" b="0" dirty="0">
                          <a:solidFill>
                            <a:sysClr val="windowText" lastClr="000000"/>
                          </a:solidFill>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2338677"/>
                  </a:ext>
                </a:extLst>
              </a:tr>
              <a:tr h="370840">
                <a:tc>
                  <a:txBody>
                    <a:bodyPr/>
                    <a:lstStyle/>
                    <a:p>
                      <a:r>
                        <a:rPr lang="en-GB" b="0" dirty="0">
                          <a:solidFill>
                            <a:sysClr val="windowText" lastClr="000000"/>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5025830"/>
                  </a:ext>
                </a:extLst>
              </a:tr>
              <a:tr h="370840">
                <a:tc>
                  <a:txBody>
                    <a:bodyPr/>
                    <a:lstStyle/>
                    <a:p>
                      <a:r>
                        <a:rPr lang="en-GB" b="0" dirty="0">
                          <a:solidFill>
                            <a:sysClr val="windowText" lastClr="000000"/>
                          </a:solidFill>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6533365"/>
                  </a:ext>
                </a:extLst>
              </a:tr>
              <a:tr h="370840">
                <a:tc>
                  <a:txBody>
                    <a:bodyPr/>
                    <a:lstStyle/>
                    <a:p>
                      <a:r>
                        <a:rPr lang="en-GB" b="0" dirty="0">
                          <a:solidFill>
                            <a:sysClr val="windowText" lastClr="000000"/>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9286507"/>
                  </a:ext>
                </a:extLst>
              </a:tr>
              <a:tr h="370840">
                <a:tc>
                  <a:txBody>
                    <a:bodyPr/>
                    <a:lstStyle/>
                    <a:p>
                      <a:r>
                        <a:rPr lang="en-GB" b="0" dirty="0">
                          <a:solidFill>
                            <a:sysClr val="windowText" lastClr="000000"/>
                          </a:solidFill>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4792136"/>
                  </a:ext>
                </a:extLst>
              </a:tr>
              <a:tr h="370840">
                <a:tc>
                  <a:txBody>
                    <a:bodyPr/>
                    <a:lstStyle/>
                    <a:p>
                      <a:r>
                        <a:rPr lang="en-GB" b="0" dirty="0">
                          <a:solidFill>
                            <a:sysClr val="windowText" lastClr="000000"/>
                          </a:solidFill>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b="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4696171"/>
                  </a:ext>
                </a:extLst>
              </a:tr>
            </a:tbl>
          </a:graphicData>
        </a:graphic>
      </p:graphicFrame>
      <p:cxnSp>
        <p:nvCxnSpPr>
          <p:cNvPr id="6" name="Straight Arrow Connector 5">
            <a:extLst>
              <a:ext uri="{FF2B5EF4-FFF2-40B4-BE49-F238E27FC236}">
                <a16:creationId xmlns:a16="http://schemas.microsoft.com/office/drawing/2014/main" id="{158110A1-6810-3540-9E34-0AD451C7B129}"/>
              </a:ext>
            </a:extLst>
          </p:cNvPr>
          <p:cNvCxnSpPr>
            <a:cxnSpLocks/>
            <a:stCxn id="3" idx="3"/>
            <a:endCxn id="4" idx="1"/>
          </p:cNvCxnSpPr>
          <p:nvPr/>
        </p:nvCxnSpPr>
        <p:spPr>
          <a:xfrm>
            <a:off x="5329237" y="4077019"/>
            <a:ext cx="9540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115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Huffman encoding</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199" y="1825625"/>
            <a:ext cx="9990221" cy="4667250"/>
          </a:xfrm>
        </p:spPr>
        <p:txBody>
          <a:bodyPr>
            <a:normAutofit/>
          </a:bodyPr>
          <a:lstStyle/>
          <a:p>
            <a:r>
              <a:rPr lang="en-GB" dirty="0"/>
              <a:t>Let’s encode the phrase “NAUGHTY ORANGE OCTOPUS”</a:t>
            </a:r>
          </a:p>
          <a:p>
            <a:pPr marL="514350" indent="-514350">
              <a:buFont typeface="+mj-lt"/>
              <a:buAutoNum type="arabicPeriod"/>
            </a:pPr>
            <a:r>
              <a:rPr lang="en-GB" dirty="0"/>
              <a:t>We must calculate the frequencies of each letter</a:t>
            </a:r>
          </a:p>
          <a:p>
            <a:pPr marL="514350" indent="-514350">
              <a:buFont typeface="+mj-lt"/>
              <a:buAutoNum type="arabicPeriod"/>
            </a:pPr>
            <a:r>
              <a:rPr lang="en-GB" dirty="0"/>
              <a:t>Order the letters from highest to lowest</a:t>
            </a:r>
          </a:p>
          <a:p>
            <a:pPr marL="0" indent="0">
              <a:buNone/>
            </a:pPr>
            <a:r>
              <a:rPr lang="en-GB" dirty="0"/>
              <a:t> 		Now comes the example….</a:t>
            </a:r>
          </a:p>
          <a:p>
            <a:endParaRPr lang="en-GB" dirty="0"/>
          </a:p>
        </p:txBody>
      </p:sp>
      <p:pic>
        <p:nvPicPr>
          <p:cNvPr id="8" name="Picture 2" descr="Scientific American Article | Huffman Coding">
            <a:extLst>
              <a:ext uri="{FF2B5EF4-FFF2-40B4-BE49-F238E27FC236}">
                <a16:creationId xmlns:a16="http://schemas.microsoft.com/office/drawing/2014/main" id="{B3B8C6A1-1406-1245-9809-1C54E1F5B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9012" y="2114551"/>
            <a:ext cx="2274788" cy="3243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3324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Huffman encoding</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199" y="1825625"/>
            <a:ext cx="9990221" cy="4667250"/>
          </a:xfrm>
        </p:spPr>
        <p:txBody>
          <a:bodyPr>
            <a:normAutofit/>
          </a:bodyPr>
          <a:lstStyle/>
          <a:p>
            <a:r>
              <a:rPr lang="en-GB" dirty="0"/>
              <a:t>Let’s encode the phrase “NAUGHTY ORANGE OCTOPUS”</a:t>
            </a:r>
          </a:p>
          <a:p>
            <a:pPr marL="514350" indent="-514350">
              <a:buFont typeface="+mj-lt"/>
              <a:buAutoNum type="arabicPeriod"/>
            </a:pPr>
            <a:r>
              <a:rPr lang="en-GB" dirty="0"/>
              <a:t>We must calculate the frequencies of each letter</a:t>
            </a:r>
          </a:p>
          <a:p>
            <a:pPr marL="514350" indent="-514350">
              <a:buFont typeface="+mj-lt"/>
              <a:buAutoNum type="arabicPeriod"/>
            </a:pPr>
            <a:r>
              <a:rPr lang="en-GB" dirty="0"/>
              <a:t>Order the letters from highest to lowest</a:t>
            </a:r>
          </a:p>
          <a:p>
            <a:pPr marL="0" indent="0">
              <a:buNone/>
            </a:pPr>
            <a:r>
              <a:rPr lang="en-GB" dirty="0"/>
              <a:t> Definition of remaining algorithm</a:t>
            </a:r>
          </a:p>
          <a:p>
            <a:pPr marL="0" indent="0">
              <a:buNone/>
            </a:pPr>
            <a:endParaRPr lang="en-GB" dirty="0"/>
          </a:p>
          <a:p>
            <a:pPr marL="0" indent="0">
              <a:buNone/>
            </a:pPr>
            <a:endParaRPr lang="en-GB" dirty="0"/>
          </a:p>
          <a:p>
            <a:endParaRPr lang="en-GB" dirty="0"/>
          </a:p>
        </p:txBody>
      </p:sp>
      <p:pic>
        <p:nvPicPr>
          <p:cNvPr id="8" name="Picture 2" descr="Scientific American Article | Huffman Coding">
            <a:extLst>
              <a:ext uri="{FF2B5EF4-FFF2-40B4-BE49-F238E27FC236}">
                <a16:creationId xmlns:a16="http://schemas.microsoft.com/office/drawing/2014/main" id="{B3B8C6A1-1406-1245-9809-1C54E1F5B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9012" y="2114551"/>
            <a:ext cx="2274788" cy="32432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587BA36-003B-4A4A-AB50-EBA9FB846E8C}"/>
              </a:ext>
            </a:extLst>
          </p:cNvPr>
          <p:cNvPicPr>
            <a:picLocks noChangeAspect="1"/>
          </p:cNvPicPr>
          <p:nvPr/>
        </p:nvPicPr>
        <p:blipFill>
          <a:blip r:embed="rId3"/>
          <a:stretch>
            <a:fillRect/>
          </a:stretch>
        </p:blipFill>
        <p:spPr>
          <a:xfrm>
            <a:off x="700088" y="4159250"/>
            <a:ext cx="7958138" cy="1579051"/>
          </a:xfrm>
          <a:prstGeom prst="rect">
            <a:avLst/>
          </a:prstGeom>
        </p:spPr>
      </p:pic>
    </p:spTree>
    <p:extLst>
      <p:ext uri="{BB962C8B-B14F-4D97-AF65-F5344CB8AC3E}">
        <p14:creationId xmlns:p14="http://schemas.microsoft.com/office/powerpoint/2010/main" val="20736310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Huffman encoding</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199" y="1825625"/>
            <a:ext cx="9990221" cy="4667250"/>
          </a:xfrm>
        </p:spPr>
        <p:txBody>
          <a:bodyPr>
            <a:normAutofit/>
          </a:bodyPr>
          <a:lstStyle/>
          <a:p>
            <a:r>
              <a:rPr lang="en-GB" dirty="0"/>
              <a:t>Let’s encode the phrase “NAUGHTY ORANGE OCTOPUS”</a:t>
            </a:r>
          </a:p>
          <a:p>
            <a:pPr marL="514350" indent="-514350">
              <a:buFont typeface="+mj-lt"/>
              <a:buAutoNum type="arabicPeriod"/>
            </a:pPr>
            <a:r>
              <a:rPr lang="en-GB" dirty="0"/>
              <a:t>We must calculate the frequencies of each letter</a:t>
            </a:r>
          </a:p>
          <a:p>
            <a:pPr marL="514350" indent="-514350">
              <a:buFont typeface="+mj-lt"/>
              <a:buAutoNum type="arabicPeriod"/>
            </a:pPr>
            <a:r>
              <a:rPr lang="en-GB" dirty="0"/>
              <a:t>Order the letters from highest to lowest</a:t>
            </a:r>
          </a:p>
          <a:p>
            <a:pPr marL="0" indent="0">
              <a:buNone/>
            </a:pPr>
            <a:r>
              <a:rPr lang="en-GB" dirty="0"/>
              <a:t> Definition of remaining algorithm</a:t>
            </a:r>
          </a:p>
          <a:p>
            <a:pPr marL="0" indent="0">
              <a:buNone/>
            </a:pPr>
            <a:r>
              <a:rPr lang="en-GB" b="1" dirty="0"/>
              <a:t>Then add binary values…</a:t>
            </a:r>
          </a:p>
          <a:p>
            <a:pPr marL="0" indent="0">
              <a:buNone/>
            </a:pPr>
            <a:endParaRPr lang="en-GB" dirty="0"/>
          </a:p>
          <a:p>
            <a:pPr marL="0" indent="0">
              <a:buNone/>
            </a:pPr>
            <a:endParaRPr lang="en-GB" dirty="0"/>
          </a:p>
          <a:p>
            <a:endParaRPr lang="en-GB" dirty="0"/>
          </a:p>
        </p:txBody>
      </p:sp>
      <p:pic>
        <p:nvPicPr>
          <p:cNvPr id="8" name="Picture 2" descr="Scientific American Article | Huffman Coding">
            <a:extLst>
              <a:ext uri="{FF2B5EF4-FFF2-40B4-BE49-F238E27FC236}">
                <a16:creationId xmlns:a16="http://schemas.microsoft.com/office/drawing/2014/main" id="{B3B8C6A1-1406-1245-9809-1C54E1F5B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9012" y="2114551"/>
            <a:ext cx="2274788" cy="3243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635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Huffman encoding</a:t>
            </a:r>
          </a:p>
        </p:txBody>
      </p:sp>
      <p:pic>
        <p:nvPicPr>
          <p:cNvPr id="5" name="Picture 4">
            <a:extLst>
              <a:ext uri="{FF2B5EF4-FFF2-40B4-BE49-F238E27FC236}">
                <a16:creationId xmlns:a16="http://schemas.microsoft.com/office/drawing/2014/main" id="{D8D0B9F5-DABD-8148-82FB-D4174DACFC4B}"/>
              </a:ext>
            </a:extLst>
          </p:cNvPr>
          <p:cNvPicPr>
            <a:picLocks noChangeAspect="1"/>
          </p:cNvPicPr>
          <p:nvPr/>
        </p:nvPicPr>
        <p:blipFill>
          <a:blip r:embed="rId2"/>
          <a:stretch>
            <a:fillRect/>
          </a:stretch>
        </p:blipFill>
        <p:spPr>
          <a:xfrm>
            <a:off x="641350" y="1619250"/>
            <a:ext cx="10909300" cy="3619500"/>
          </a:xfrm>
          <a:prstGeom prst="rect">
            <a:avLst/>
          </a:prstGeom>
        </p:spPr>
      </p:pic>
    </p:spTree>
    <p:extLst>
      <p:ext uri="{BB962C8B-B14F-4D97-AF65-F5344CB8AC3E}">
        <p14:creationId xmlns:p14="http://schemas.microsoft.com/office/powerpoint/2010/main" val="16651983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Huffman encoding</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199" y="1825625"/>
            <a:ext cx="9990221" cy="4667250"/>
          </a:xfrm>
        </p:spPr>
        <p:txBody>
          <a:bodyPr>
            <a:normAutofit/>
          </a:bodyPr>
          <a:lstStyle/>
          <a:p>
            <a:r>
              <a:rPr lang="en-GB" dirty="0"/>
              <a:t>Let’s encode the phrase “NAUGHTY ORANGE OCTOPUS”</a:t>
            </a:r>
          </a:p>
          <a:p>
            <a:pPr marL="514350" indent="-514350">
              <a:buFont typeface="+mj-lt"/>
              <a:buAutoNum type="arabicPeriod"/>
            </a:pPr>
            <a:r>
              <a:rPr lang="en-GB" dirty="0"/>
              <a:t>We must calculate the frequencies of each letter</a:t>
            </a:r>
          </a:p>
          <a:p>
            <a:pPr marL="514350" indent="-514350">
              <a:buFont typeface="+mj-lt"/>
              <a:buAutoNum type="arabicPeriod"/>
            </a:pPr>
            <a:r>
              <a:rPr lang="en-GB" dirty="0"/>
              <a:t>Order the letters from highest to lowest</a:t>
            </a:r>
          </a:p>
          <a:p>
            <a:pPr marL="0" indent="0">
              <a:buNone/>
            </a:pPr>
            <a:r>
              <a:rPr lang="en-GB" dirty="0"/>
              <a:t> Definition of remaining algorithm</a:t>
            </a:r>
          </a:p>
          <a:p>
            <a:pPr marL="0" indent="0">
              <a:buNone/>
            </a:pPr>
            <a:r>
              <a:rPr lang="en-GB" b="1" dirty="0"/>
              <a:t>Then add binary values…</a:t>
            </a:r>
          </a:p>
          <a:p>
            <a:pPr marL="0" indent="0">
              <a:buNone/>
            </a:pPr>
            <a:endParaRPr lang="en-GB" b="1" dirty="0"/>
          </a:p>
          <a:p>
            <a:pPr marL="0" indent="0">
              <a:buNone/>
            </a:pPr>
            <a:r>
              <a:rPr lang="en-GB" dirty="0"/>
              <a:t>How many bits is the phrase?</a:t>
            </a:r>
          </a:p>
          <a:p>
            <a:pPr marL="0" indent="0">
              <a:buNone/>
            </a:pPr>
            <a:endParaRPr lang="en-GB" dirty="0"/>
          </a:p>
          <a:p>
            <a:pPr marL="0" indent="0">
              <a:buNone/>
            </a:pPr>
            <a:endParaRPr lang="en-GB" dirty="0"/>
          </a:p>
          <a:p>
            <a:endParaRPr lang="en-GB" dirty="0"/>
          </a:p>
        </p:txBody>
      </p:sp>
      <p:pic>
        <p:nvPicPr>
          <p:cNvPr id="8" name="Picture 2" descr="Scientific American Article | Huffman Coding">
            <a:extLst>
              <a:ext uri="{FF2B5EF4-FFF2-40B4-BE49-F238E27FC236}">
                <a16:creationId xmlns:a16="http://schemas.microsoft.com/office/drawing/2014/main" id="{B3B8C6A1-1406-1245-9809-1C54E1F5B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9012" y="2114551"/>
            <a:ext cx="2274788" cy="3243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743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E1EB82-65AD-DC4E-8D33-AFCDD6335722}"/>
              </a:ext>
            </a:extLst>
          </p:cNvPr>
          <p:cNvSpPr txBox="1"/>
          <p:nvPr/>
        </p:nvSpPr>
        <p:spPr>
          <a:xfrm>
            <a:off x="4541472" y="3044279"/>
            <a:ext cx="3109056" cy="769441"/>
          </a:xfrm>
          <a:prstGeom prst="rect">
            <a:avLst/>
          </a:prstGeom>
          <a:noFill/>
        </p:spPr>
        <p:txBody>
          <a:bodyPr wrap="none" rtlCol="0">
            <a:spAutoFit/>
          </a:bodyPr>
          <a:lstStyle/>
          <a:p>
            <a:r>
              <a:rPr lang="en-GB" sz="4400" dirty="0"/>
              <a:t>Hexadecimal</a:t>
            </a:r>
          </a:p>
        </p:txBody>
      </p:sp>
      <p:pic>
        <p:nvPicPr>
          <p:cNvPr id="3" name="Picture 2" descr="A picture containing outdoor object&#10;&#10;Description automatically generated">
            <a:extLst>
              <a:ext uri="{FF2B5EF4-FFF2-40B4-BE49-F238E27FC236}">
                <a16:creationId xmlns:a16="http://schemas.microsoft.com/office/drawing/2014/main" id="{6F1D7532-397F-3448-B7C4-0655A970DF0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64557" y="288235"/>
            <a:ext cx="3869789" cy="3429000"/>
          </a:xfrm>
          <a:prstGeom prst="rect">
            <a:avLst/>
          </a:prstGeom>
        </p:spPr>
      </p:pic>
    </p:spTree>
    <p:extLst>
      <p:ext uri="{BB962C8B-B14F-4D97-AF65-F5344CB8AC3E}">
        <p14:creationId xmlns:p14="http://schemas.microsoft.com/office/powerpoint/2010/main" val="15477159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Exercises</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199" y="1825625"/>
            <a:ext cx="9478617" cy="4667250"/>
          </a:xfrm>
        </p:spPr>
        <p:txBody>
          <a:bodyPr>
            <a:normAutofit/>
          </a:bodyPr>
          <a:lstStyle/>
          <a:p>
            <a:pPr>
              <a:spcBef>
                <a:spcPts val="1050"/>
              </a:spcBef>
            </a:pPr>
            <a:r>
              <a:rPr lang="en-GB" sz="2400" dirty="0">
                <a:solidFill>
                  <a:srgbClr val="000000"/>
                </a:solidFill>
                <a:effectLst/>
                <a:ea typeface="Times New Roman" panose="02020603050405020304" pitchFamily="18" charset="0"/>
                <a:cs typeface="Arial" panose="020B0604020202020204" pitchFamily="34" charset="0"/>
              </a:rPr>
              <a:t>Perform RLE on the phrase “he ties the tether”</a:t>
            </a:r>
          </a:p>
          <a:p>
            <a:pPr>
              <a:spcBef>
                <a:spcPts val="1050"/>
              </a:spcBef>
            </a:pPr>
            <a:r>
              <a:rPr lang="en-GB" sz="2400" dirty="0">
                <a:solidFill>
                  <a:srgbClr val="000000"/>
                </a:solidFill>
                <a:ea typeface="Times New Roman" panose="02020603050405020304" pitchFamily="18" charset="0"/>
                <a:cs typeface="Arial" panose="020B0604020202020204" pitchFamily="34" charset="0"/>
              </a:rPr>
              <a:t>Perform Huffman coding on the phrase “he ties the tether”</a:t>
            </a:r>
          </a:p>
          <a:p>
            <a:pPr>
              <a:spcBef>
                <a:spcPts val="1050"/>
              </a:spcBef>
            </a:pPr>
            <a:r>
              <a:rPr lang="en-GB" sz="2400" dirty="0">
                <a:solidFill>
                  <a:srgbClr val="000000"/>
                </a:solidFill>
                <a:effectLst/>
                <a:ea typeface="Times New Roman" panose="02020603050405020304" pitchFamily="18" charset="0"/>
                <a:cs typeface="Arial" panose="020B0604020202020204" pitchFamily="34" charset="0"/>
              </a:rPr>
              <a:t>Calcula</a:t>
            </a:r>
            <a:r>
              <a:rPr lang="en-GB" sz="2400" dirty="0">
                <a:solidFill>
                  <a:srgbClr val="000000"/>
                </a:solidFill>
                <a:ea typeface="Times New Roman" panose="02020603050405020304" pitchFamily="18" charset="0"/>
                <a:cs typeface="Arial" panose="020B0604020202020204" pitchFamily="34" charset="0"/>
              </a:rPr>
              <a:t>te the compression rate of Huffman coding on the “he ties the tether” phrase</a:t>
            </a:r>
            <a:endParaRPr lang="en-GB" sz="2400" dirty="0">
              <a:solidFill>
                <a:srgbClr val="000000"/>
              </a:solidFill>
              <a:effectLst/>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5648158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Answers</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199" y="1825625"/>
            <a:ext cx="9478617" cy="4667250"/>
          </a:xfrm>
        </p:spPr>
        <p:txBody>
          <a:bodyPr>
            <a:normAutofit/>
          </a:bodyPr>
          <a:lstStyle/>
          <a:p>
            <a:pPr>
              <a:spcBef>
                <a:spcPts val="1050"/>
              </a:spcBef>
            </a:pPr>
            <a:r>
              <a:rPr lang="en-GB" sz="2400" dirty="0">
                <a:solidFill>
                  <a:srgbClr val="000000"/>
                </a:solidFill>
                <a:effectLst/>
                <a:ea typeface="Times New Roman" panose="02020603050405020304" pitchFamily="18" charset="0"/>
                <a:cs typeface="Arial" panose="020B0604020202020204" pitchFamily="34" charset="0"/>
              </a:rPr>
              <a:t>Perform RLE on the phrase “he ties the tether”</a:t>
            </a:r>
          </a:p>
          <a:p>
            <a:pPr>
              <a:spcBef>
                <a:spcPts val="1050"/>
              </a:spcBef>
            </a:pPr>
            <a:r>
              <a:rPr lang="en-GB" sz="2400" dirty="0">
                <a:solidFill>
                  <a:srgbClr val="000000"/>
                </a:solidFill>
                <a:ea typeface="Times New Roman" panose="02020603050405020304" pitchFamily="18" charset="0"/>
                <a:cs typeface="Arial" panose="020B0604020202020204" pitchFamily="34" charset="0"/>
              </a:rPr>
              <a:t>H1E1space1T1I1E1S1space1T1H1HE1space1T1E1T1H1E1R1</a:t>
            </a:r>
            <a:endParaRPr lang="en-GB" sz="2400" dirty="0">
              <a:solidFill>
                <a:srgbClr val="000000"/>
              </a:solidFill>
              <a:effectLst/>
              <a:ea typeface="Times New Roman" panose="02020603050405020304" pitchFamily="18" charset="0"/>
              <a:cs typeface="Arial" panose="020B0604020202020204" pitchFamily="34" charset="0"/>
            </a:endParaRPr>
          </a:p>
          <a:p>
            <a:pPr>
              <a:spcBef>
                <a:spcPts val="1050"/>
              </a:spcBef>
            </a:pPr>
            <a:r>
              <a:rPr lang="en-GB" sz="2400" dirty="0">
                <a:solidFill>
                  <a:srgbClr val="000000"/>
                </a:solidFill>
                <a:ea typeface="Times New Roman" panose="02020603050405020304" pitchFamily="18" charset="0"/>
                <a:cs typeface="Arial" panose="020B0604020202020204" pitchFamily="34" charset="0"/>
              </a:rPr>
              <a:t>Perform Huffman coding on the phrase “he ties the tether”</a:t>
            </a:r>
          </a:p>
          <a:p>
            <a:pPr>
              <a:spcBef>
                <a:spcPts val="1050"/>
              </a:spcBef>
            </a:pPr>
            <a:r>
              <a:rPr lang="en-GB" sz="2400" dirty="0">
                <a:solidFill>
                  <a:srgbClr val="000000"/>
                </a:solidFill>
                <a:effectLst/>
                <a:ea typeface="Times New Roman" panose="02020603050405020304" pitchFamily="18" charset="0"/>
                <a:cs typeface="Arial" panose="020B0604020202020204" pitchFamily="34" charset="0"/>
              </a:rPr>
              <a:t>Calcula</a:t>
            </a:r>
            <a:r>
              <a:rPr lang="en-GB" sz="2400" dirty="0">
                <a:solidFill>
                  <a:srgbClr val="000000"/>
                </a:solidFill>
                <a:ea typeface="Times New Roman" panose="02020603050405020304" pitchFamily="18" charset="0"/>
                <a:cs typeface="Arial" panose="020B0604020202020204" pitchFamily="34" charset="0"/>
              </a:rPr>
              <a:t>te the compression rate of Huffman coding on the “he ties the tether” phrase – see following slide</a:t>
            </a:r>
            <a:endParaRPr lang="en-GB" sz="2400" dirty="0">
              <a:solidFill>
                <a:srgbClr val="000000"/>
              </a:solidFill>
              <a:effectLst/>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0634112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Exercises</a:t>
            </a:r>
          </a:p>
        </p:txBody>
      </p:sp>
      <p:pic>
        <p:nvPicPr>
          <p:cNvPr id="5" name="Picture 4">
            <a:extLst>
              <a:ext uri="{FF2B5EF4-FFF2-40B4-BE49-F238E27FC236}">
                <a16:creationId xmlns:a16="http://schemas.microsoft.com/office/drawing/2014/main" id="{1BDDC35B-88E7-C446-A4D9-799062D4199D}"/>
              </a:ext>
            </a:extLst>
          </p:cNvPr>
          <p:cNvPicPr>
            <a:picLocks noChangeAspect="1"/>
          </p:cNvPicPr>
          <p:nvPr/>
        </p:nvPicPr>
        <p:blipFill>
          <a:blip r:embed="rId2"/>
          <a:stretch>
            <a:fillRect/>
          </a:stretch>
        </p:blipFill>
        <p:spPr>
          <a:xfrm>
            <a:off x="3914776" y="1614378"/>
            <a:ext cx="5435971" cy="5243622"/>
          </a:xfrm>
          <a:prstGeom prst="rect">
            <a:avLst/>
          </a:prstGeom>
        </p:spPr>
      </p:pic>
    </p:spTree>
    <p:extLst>
      <p:ext uri="{BB962C8B-B14F-4D97-AF65-F5344CB8AC3E}">
        <p14:creationId xmlns:p14="http://schemas.microsoft.com/office/powerpoint/2010/main" val="8644011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lstStyle/>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Explain what data compression is, and why it’s used.</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decompress data using Huffman coding and calculate how many bits are used compared to using uncompressed ASCII.</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compress/decompress data using RLE.</a:t>
            </a:r>
            <a:endParaRPr lang="en-GB" sz="18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97192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lstStyle/>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convert between decimal and hexadecimal as well as binary and hexadecimal.</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60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Understand why hexadecimal is often used in computer science and give examples of where it is used.</a:t>
            </a:r>
            <a:endParaRPr lang="en-GB" sz="18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GB" dirty="0"/>
          </a:p>
        </p:txBody>
      </p:sp>
    </p:spTree>
    <p:extLst>
      <p:ext uri="{BB962C8B-B14F-4D97-AF65-F5344CB8AC3E}">
        <p14:creationId xmlns:p14="http://schemas.microsoft.com/office/powerpoint/2010/main" val="2803280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B4F03-0DA0-8544-AB04-930623D29C81}"/>
              </a:ext>
            </a:extLst>
          </p:cNvPr>
          <p:cNvSpPr>
            <a:spLocks noGrp="1"/>
          </p:cNvSpPr>
          <p:nvPr>
            <p:ph type="title"/>
          </p:nvPr>
        </p:nvSpPr>
        <p:spPr/>
        <p:txBody>
          <a:bodyPr/>
          <a:lstStyle/>
          <a:p>
            <a:r>
              <a:rPr lang="en-GB" dirty="0"/>
              <a:t>What the HEX!?</a:t>
            </a:r>
          </a:p>
        </p:txBody>
      </p:sp>
      <p:sp>
        <p:nvSpPr>
          <p:cNvPr id="3" name="Content Placeholder 2">
            <a:extLst>
              <a:ext uri="{FF2B5EF4-FFF2-40B4-BE49-F238E27FC236}">
                <a16:creationId xmlns:a16="http://schemas.microsoft.com/office/drawing/2014/main" id="{8FFE0985-8F79-A645-99A5-84DD7DA698EA}"/>
              </a:ext>
            </a:extLst>
          </p:cNvPr>
          <p:cNvSpPr>
            <a:spLocks noGrp="1"/>
          </p:cNvSpPr>
          <p:nvPr>
            <p:ph idx="1"/>
          </p:nvPr>
        </p:nvSpPr>
        <p:spPr/>
        <p:txBody>
          <a:bodyPr/>
          <a:lstStyle/>
          <a:p>
            <a:r>
              <a:rPr lang="en-GB" dirty="0"/>
              <a:t>Larger numbering system</a:t>
            </a:r>
          </a:p>
          <a:p>
            <a:r>
              <a:rPr lang="en-GB" dirty="0"/>
              <a:t>More similar to decimal numbers</a:t>
            </a:r>
          </a:p>
        </p:txBody>
      </p:sp>
    </p:spTree>
    <p:extLst>
      <p:ext uri="{BB962C8B-B14F-4D97-AF65-F5344CB8AC3E}">
        <p14:creationId xmlns:p14="http://schemas.microsoft.com/office/powerpoint/2010/main" val="3079292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88EE-B6EC-9247-A052-39EFE72FF04E}"/>
              </a:ext>
            </a:extLst>
          </p:cNvPr>
          <p:cNvSpPr>
            <a:spLocks noGrp="1"/>
          </p:cNvSpPr>
          <p:nvPr>
            <p:ph type="title"/>
          </p:nvPr>
        </p:nvSpPr>
        <p:spPr/>
        <p:txBody>
          <a:bodyPr/>
          <a:lstStyle/>
          <a:p>
            <a:r>
              <a:rPr lang="en-GB" b="1" dirty="0"/>
              <a:t>Hexadecimal notation</a:t>
            </a:r>
            <a:endParaRPr lang="en-GB" dirty="0"/>
          </a:p>
        </p:txBody>
      </p:sp>
      <p:sp>
        <p:nvSpPr>
          <p:cNvPr id="3" name="Content Placeholder 2">
            <a:extLst>
              <a:ext uri="{FF2B5EF4-FFF2-40B4-BE49-F238E27FC236}">
                <a16:creationId xmlns:a16="http://schemas.microsoft.com/office/drawing/2014/main" id="{4113585A-DA8D-0040-B72F-77780B3CC9B3}"/>
              </a:ext>
            </a:extLst>
          </p:cNvPr>
          <p:cNvSpPr>
            <a:spLocks noGrp="1"/>
          </p:cNvSpPr>
          <p:nvPr>
            <p:ph idx="1"/>
          </p:nvPr>
        </p:nvSpPr>
        <p:spPr>
          <a:xfrm>
            <a:off x="838200" y="1825625"/>
            <a:ext cx="10515600" cy="905049"/>
          </a:xfrm>
        </p:spPr>
        <p:txBody>
          <a:bodyPr/>
          <a:lstStyle/>
          <a:p>
            <a:r>
              <a:rPr lang="en-GB" dirty="0"/>
              <a:t>Each number in hexadecimal notation is the equivalent times by </a:t>
            </a:r>
            <a:r>
              <a:rPr lang="en-GB" b="1" dirty="0"/>
              <a:t>sixteen</a:t>
            </a:r>
            <a:r>
              <a:rPr lang="en-GB" dirty="0"/>
              <a:t> to the power of it’s position. The numbers expand past 9 and spill into letters (A, B, C, D, E and F)</a:t>
            </a:r>
          </a:p>
        </p:txBody>
      </p:sp>
      <p:sp>
        <p:nvSpPr>
          <p:cNvPr id="6" name="Rectangle 5">
            <a:extLst>
              <a:ext uri="{FF2B5EF4-FFF2-40B4-BE49-F238E27FC236}">
                <a16:creationId xmlns:a16="http://schemas.microsoft.com/office/drawing/2014/main" id="{DC29CA79-8E1A-194C-9874-F74CC03CA3A7}"/>
              </a:ext>
            </a:extLst>
          </p:cNvPr>
          <p:cNvSpPr/>
          <p:nvPr/>
        </p:nvSpPr>
        <p:spPr>
          <a:xfrm>
            <a:off x="1782417"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Rectangle 11">
            <a:extLst>
              <a:ext uri="{FF2B5EF4-FFF2-40B4-BE49-F238E27FC236}">
                <a16:creationId xmlns:a16="http://schemas.microsoft.com/office/drawing/2014/main" id="{2DF33294-479B-444E-BCDE-CC26942F55A3}"/>
              </a:ext>
            </a:extLst>
          </p:cNvPr>
          <p:cNvSpPr/>
          <p:nvPr/>
        </p:nvSpPr>
        <p:spPr>
          <a:xfrm>
            <a:off x="2548593"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Rectangle 13">
            <a:extLst>
              <a:ext uri="{FF2B5EF4-FFF2-40B4-BE49-F238E27FC236}">
                <a16:creationId xmlns:a16="http://schemas.microsoft.com/office/drawing/2014/main" id="{D8DA7CA3-1BED-CB4A-910F-F9FD712D201F}"/>
              </a:ext>
            </a:extLst>
          </p:cNvPr>
          <p:cNvSpPr/>
          <p:nvPr/>
        </p:nvSpPr>
        <p:spPr>
          <a:xfrm>
            <a:off x="3314769"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a:extLst>
              <a:ext uri="{FF2B5EF4-FFF2-40B4-BE49-F238E27FC236}">
                <a16:creationId xmlns:a16="http://schemas.microsoft.com/office/drawing/2014/main" id="{75C90067-E73C-8440-829A-25DE06E88557}"/>
              </a:ext>
            </a:extLst>
          </p:cNvPr>
          <p:cNvSpPr/>
          <p:nvPr/>
        </p:nvSpPr>
        <p:spPr>
          <a:xfrm>
            <a:off x="4080945"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Rectangle 15">
            <a:extLst>
              <a:ext uri="{FF2B5EF4-FFF2-40B4-BE49-F238E27FC236}">
                <a16:creationId xmlns:a16="http://schemas.microsoft.com/office/drawing/2014/main" id="{8ABA44BC-F492-0240-B9B5-F34A4FE098D6}"/>
              </a:ext>
            </a:extLst>
          </p:cNvPr>
          <p:cNvSpPr/>
          <p:nvPr/>
        </p:nvSpPr>
        <p:spPr>
          <a:xfrm>
            <a:off x="4867998"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7" name="Rectangle 16">
            <a:extLst>
              <a:ext uri="{FF2B5EF4-FFF2-40B4-BE49-F238E27FC236}">
                <a16:creationId xmlns:a16="http://schemas.microsoft.com/office/drawing/2014/main" id="{C82D3B57-FF59-1645-9592-23351B675CF5}"/>
              </a:ext>
            </a:extLst>
          </p:cNvPr>
          <p:cNvSpPr/>
          <p:nvPr/>
        </p:nvSpPr>
        <p:spPr>
          <a:xfrm>
            <a:off x="5634174"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8</a:t>
            </a:r>
          </a:p>
        </p:txBody>
      </p:sp>
      <p:sp>
        <p:nvSpPr>
          <p:cNvPr id="18" name="Rectangle 17">
            <a:extLst>
              <a:ext uri="{FF2B5EF4-FFF2-40B4-BE49-F238E27FC236}">
                <a16:creationId xmlns:a16="http://schemas.microsoft.com/office/drawing/2014/main" id="{B005E81B-4459-CB4B-B920-15B2A8BDB2E9}"/>
              </a:ext>
            </a:extLst>
          </p:cNvPr>
          <p:cNvSpPr/>
          <p:nvPr/>
        </p:nvSpPr>
        <p:spPr>
          <a:xfrm>
            <a:off x="7720777" y="3094068"/>
            <a:ext cx="1997956"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132</a:t>
            </a:r>
          </a:p>
        </p:txBody>
      </p:sp>
      <p:sp>
        <p:nvSpPr>
          <p:cNvPr id="20" name="TextBox 19">
            <a:extLst>
              <a:ext uri="{FF2B5EF4-FFF2-40B4-BE49-F238E27FC236}">
                <a16:creationId xmlns:a16="http://schemas.microsoft.com/office/drawing/2014/main" id="{740EAD60-13B5-DB4A-91F7-B53D2747BBE9}"/>
              </a:ext>
            </a:extLst>
          </p:cNvPr>
          <p:cNvSpPr txBox="1"/>
          <p:nvPr/>
        </p:nvSpPr>
        <p:spPr>
          <a:xfrm>
            <a:off x="7179196" y="3241341"/>
            <a:ext cx="300082" cy="369332"/>
          </a:xfrm>
          <a:prstGeom prst="rect">
            <a:avLst/>
          </a:prstGeom>
          <a:noFill/>
        </p:spPr>
        <p:txBody>
          <a:bodyPr wrap="none" rtlCol="0">
            <a:spAutoFit/>
          </a:bodyPr>
          <a:lstStyle/>
          <a:p>
            <a:r>
              <a:rPr lang="en-GB" dirty="0"/>
              <a:t>=</a:t>
            </a:r>
          </a:p>
        </p:txBody>
      </p:sp>
      <p:sp>
        <p:nvSpPr>
          <p:cNvPr id="21" name="TextBox 20">
            <a:extLst>
              <a:ext uri="{FF2B5EF4-FFF2-40B4-BE49-F238E27FC236}">
                <a16:creationId xmlns:a16="http://schemas.microsoft.com/office/drawing/2014/main" id="{2A08E6E7-3528-8746-84B1-A1092A36F421}"/>
              </a:ext>
            </a:extLst>
          </p:cNvPr>
          <p:cNvSpPr txBox="1"/>
          <p:nvPr/>
        </p:nvSpPr>
        <p:spPr>
          <a:xfrm>
            <a:off x="1944724" y="3810139"/>
            <a:ext cx="301686" cy="369332"/>
          </a:xfrm>
          <a:prstGeom prst="rect">
            <a:avLst/>
          </a:prstGeom>
          <a:noFill/>
        </p:spPr>
        <p:txBody>
          <a:bodyPr wrap="none" rtlCol="0">
            <a:spAutoFit/>
          </a:bodyPr>
          <a:lstStyle/>
          <a:p>
            <a:r>
              <a:rPr lang="en-GB" dirty="0">
                <a:solidFill>
                  <a:schemeClr val="bg2">
                    <a:lumMod val="50000"/>
                  </a:schemeClr>
                </a:solidFill>
              </a:rPr>
              <a:t>6</a:t>
            </a:r>
          </a:p>
        </p:txBody>
      </p:sp>
      <p:sp>
        <p:nvSpPr>
          <p:cNvPr id="22" name="TextBox 21">
            <a:extLst>
              <a:ext uri="{FF2B5EF4-FFF2-40B4-BE49-F238E27FC236}">
                <a16:creationId xmlns:a16="http://schemas.microsoft.com/office/drawing/2014/main" id="{712874AA-69A6-5145-906F-9E4CB380C59C}"/>
              </a:ext>
            </a:extLst>
          </p:cNvPr>
          <p:cNvSpPr txBox="1"/>
          <p:nvPr/>
        </p:nvSpPr>
        <p:spPr>
          <a:xfrm>
            <a:off x="2710900" y="3810139"/>
            <a:ext cx="301686" cy="369332"/>
          </a:xfrm>
          <a:prstGeom prst="rect">
            <a:avLst/>
          </a:prstGeom>
          <a:noFill/>
        </p:spPr>
        <p:txBody>
          <a:bodyPr wrap="none" rtlCol="0">
            <a:spAutoFit/>
          </a:bodyPr>
          <a:lstStyle/>
          <a:p>
            <a:r>
              <a:rPr lang="en-GB" dirty="0">
                <a:solidFill>
                  <a:schemeClr val="bg2">
                    <a:lumMod val="50000"/>
                  </a:schemeClr>
                </a:solidFill>
              </a:rPr>
              <a:t>5</a:t>
            </a:r>
          </a:p>
        </p:txBody>
      </p:sp>
      <p:sp>
        <p:nvSpPr>
          <p:cNvPr id="23" name="TextBox 22">
            <a:extLst>
              <a:ext uri="{FF2B5EF4-FFF2-40B4-BE49-F238E27FC236}">
                <a16:creationId xmlns:a16="http://schemas.microsoft.com/office/drawing/2014/main" id="{F061D22B-F5CB-FC4C-B658-C79B39136539}"/>
              </a:ext>
            </a:extLst>
          </p:cNvPr>
          <p:cNvSpPr txBox="1"/>
          <p:nvPr/>
        </p:nvSpPr>
        <p:spPr>
          <a:xfrm>
            <a:off x="3477076" y="3810139"/>
            <a:ext cx="301686" cy="369332"/>
          </a:xfrm>
          <a:prstGeom prst="rect">
            <a:avLst/>
          </a:prstGeom>
          <a:noFill/>
        </p:spPr>
        <p:txBody>
          <a:bodyPr wrap="none" rtlCol="0">
            <a:spAutoFit/>
          </a:bodyPr>
          <a:lstStyle/>
          <a:p>
            <a:r>
              <a:rPr lang="en-GB" dirty="0">
                <a:solidFill>
                  <a:schemeClr val="bg2">
                    <a:lumMod val="50000"/>
                  </a:schemeClr>
                </a:solidFill>
              </a:rPr>
              <a:t>4</a:t>
            </a:r>
          </a:p>
        </p:txBody>
      </p:sp>
      <p:sp>
        <p:nvSpPr>
          <p:cNvPr id="24" name="TextBox 23">
            <a:extLst>
              <a:ext uri="{FF2B5EF4-FFF2-40B4-BE49-F238E27FC236}">
                <a16:creationId xmlns:a16="http://schemas.microsoft.com/office/drawing/2014/main" id="{571DEA75-3DFB-8643-B958-F6408289FB06}"/>
              </a:ext>
            </a:extLst>
          </p:cNvPr>
          <p:cNvSpPr txBox="1"/>
          <p:nvPr/>
        </p:nvSpPr>
        <p:spPr>
          <a:xfrm>
            <a:off x="4243252" y="3810139"/>
            <a:ext cx="301686" cy="369332"/>
          </a:xfrm>
          <a:prstGeom prst="rect">
            <a:avLst/>
          </a:prstGeom>
          <a:noFill/>
        </p:spPr>
        <p:txBody>
          <a:bodyPr wrap="none" rtlCol="0">
            <a:spAutoFit/>
          </a:bodyPr>
          <a:lstStyle/>
          <a:p>
            <a:r>
              <a:rPr lang="en-GB" dirty="0">
                <a:solidFill>
                  <a:schemeClr val="bg2">
                    <a:lumMod val="50000"/>
                  </a:schemeClr>
                </a:solidFill>
              </a:rPr>
              <a:t>3</a:t>
            </a:r>
          </a:p>
        </p:txBody>
      </p:sp>
      <p:sp>
        <p:nvSpPr>
          <p:cNvPr id="25" name="TextBox 24">
            <a:extLst>
              <a:ext uri="{FF2B5EF4-FFF2-40B4-BE49-F238E27FC236}">
                <a16:creationId xmlns:a16="http://schemas.microsoft.com/office/drawing/2014/main" id="{DF93192B-2F46-234B-8D0D-B001CD3690A1}"/>
              </a:ext>
            </a:extLst>
          </p:cNvPr>
          <p:cNvSpPr txBox="1"/>
          <p:nvPr/>
        </p:nvSpPr>
        <p:spPr>
          <a:xfrm>
            <a:off x="5030305" y="3816338"/>
            <a:ext cx="301686" cy="369332"/>
          </a:xfrm>
          <a:prstGeom prst="rect">
            <a:avLst/>
          </a:prstGeom>
          <a:noFill/>
        </p:spPr>
        <p:txBody>
          <a:bodyPr wrap="none" rtlCol="0">
            <a:spAutoFit/>
          </a:bodyPr>
          <a:lstStyle/>
          <a:p>
            <a:r>
              <a:rPr lang="en-GB" dirty="0">
                <a:solidFill>
                  <a:schemeClr val="bg2">
                    <a:lumMod val="50000"/>
                  </a:schemeClr>
                </a:solidFill>
              </a:rPr>
              <a:t>2</a:t>
            </a:r>
          </a:p>
        </p:txBody>
      </p:sp>
      <p:sp>
        <p:nvSpPr>
          <p:cNvPr id="26" name="TextBox 25">
            <a:extLst>
              <a:ext uri="{FF2B5EF4-FFF2-40B4-BE49-F238E27FC236}">
                <a16:creationId xmlns:a16="http://schemas.microsoft.com/office/drawing/2014/main" id="{004C09DD-DD4B-464B-9DE6-452E417B463B}"/>
              </a:ext>
            </a:extLst>
          </p:cNvPr>
          <p:cNvSpPr txBox="1"/>
          <p:nvPr/>
        </p:nvSpPr>
        <p:spPr>
          <a:xfrm>
            <a:off x="5796481" y="3810139"/>
            <a:ext cx="301686" cy="369332"/>
          </a:xfrm>
          <a:prstGeom prst="rect">
            <a:avLst/>
          </a:prstGeom>
          <a:noFill/>
        </p:spPr>
        <p:txBody>
          <a:bodyPr wrap="none" rtlCol="0">
            <a:spAutoFit/>
          </a:bodyPr>
          <a:lstStyle/>
          <a:p>
            <a:r>
              <a:rPr lang="en-GB" dirty="0">
                <a:solidFill>
                  <a:schemeClr val="bg2">
                    <a:lumMod val="50000"/>
                  </a:schemeClr>
                </a:solidFill>
              </a:rPr>
              <a:t>1</a:t>
            </a:r>
          </a:p>
        </p:txBody>
      </p:sp>
      <p:sp>
        <p:nvSpPr>
          <p:cNvPr id="27" name="Rectangle 26">
            <a:extLst>
              <a:ext uri="{FF2B5EF4-FFF2-40B4-BE49-F238E27FC236}">
                <a16:creationId xmlns:a16="http://schemas.microsoft.com/office/drawing/2014/main" id="{154F7710-3277-BF46-BB58-4BAA3A0B1857}"/>
              </a:ext>
            </a:extLst>
          </p:cNvPr>
          <p:cNvSpPr/>
          <p:nvPr/>
        </p:nvSpPr>
        <p:spPr>
          <a:xfrm>
            <a:off x="6400350" y="3094068"/>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4</a:t>
            </a:r>
          </a:p>
        </p:txBody>
      </p:sp>
      <p:sp>
        <p:nvSpPr>
          <p:cNvPr id="28" name="TextBox 27">
            <a:extLst>
              <a:ext uri="{FF2B5EF4-FFF2-40B4-BE49-F238E27FC236}">
                <a16:creationId xmlns:a16="http://schemas.microsoft.com/office/drawing/2014/main" id="{40D89389-FB12-454F-8730-38878C66769B}"/>
              </a:ext>
            </a:extLst>
          </p:cNvPr>
          <p:cNvSpPr txBox="1"/>
          <p:nvPr/>
        </p:nvSpPr>
        <p:spPr>
          <a:xfrm>
            <a:off x="6562657" y="3804155"/>
            <a:ext cx="301686" cy="369332"/>
          </a:xfrm>
          <a:prstGeom prst="rect">
            <a:avLst/>
          </a:prstGeom>
          <a:noFill/>
        </p:spPr>
        <p:txBody>
          <a:bodyPr wrap="none" rtlCol="0">
            <a:spAutoFit/>
          </a:bodyPr>
          <a:lstStyle/>
          <a:p>
            <a:r>
              <a:rPr lang="en-GB" dirty="0">
                <a:solidFill>
                  <a:schemeClr val="bg2">
                    <a:lumMod val="50000"/>
                  </a:schemeClr>
                </a:solidFill>
              </a:rPr>
              <a:t>0</a:t>
            </a:r>
          </a:p>
        </p:txBody>
      </p:sp>
      <p:sp>
        <p:nvSpPr>
          <p:cNvPr id="29" name="Content Placeholder 2">
            <a:extLst>
              <a:ext uri="{FF2B5EF4-FFF2-40B4-BE49-F238E27FC236}">
                <a16:creationId xmlns:a16="http://schemas.microsoft.com/office/drawing/2014/main" id="{E99E9A21-BE6A-FE44-A4F3-576DF6351968}"/>
              </a:ext>
            </a:extLst>
          </p:cNvPr>
          <p:cNvSpPr txBox="1">
            <a:spLocks/>
          </p:cNvSpPr>
          <p:nvPr/>
        </p:nvSpPr>
        <p:spPr>
          <a:xfrm>
            <a:off x="5947324" y="4416424"/>
            <a:ext cx="10515600" cy="90504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   8x16</a:t>
            </a:r>
            <a:r>
              <a:rPr lang="en-GB" baseline="30000" dirty="0"/>
              <a:t>1</a:t>
            </a:r>
          </a:p>
          <a:p>
            <a:pPr marL="0" indent="0">
              <a:buNone/>
            </a:pPr>
            <a:r>
              <a:rPr lang="en-GB" dirty="0"/>
              <a:t>+ 4x16</a:t>
            </a:r>
            <a:r>
              <a:rPr lang="en-GB" baseline="30000" dirty="0"/>
              <a:t>0</a:t>
            </a:r>
            <a:endParaRPr lang="en-GB" dirty="0"/>
          </a:p>
        </p:txBody>
      </p:sp>
    </p:spTree>
    <p:extLst>
      <p:ext uri="{BB962C8B-B14F-4D97-AF65-F5344CB8AC3E}">
        <p14:creationId xmlns:p14="http://schemas.microsoft.com/office/powerpoint/2010/main" val="2255863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88EE-B6EC-9247-A052-39EFE72FF04E}"/>
              </a:ext>
            </a:extLst>
          </p:cNvPr>
          <p:cNvSpPr>
            <a:spLocks noGrp="1"/>
          </p:cNvSpPr>
          <p:nvPr>
            <p:ph type="title"/>
          </p:nvPr>
        </p:nvSpPr>
        <p:spPr/>
        <p:txBody>
          <a:bodyPr/>
          <a:lstStyle/>
          <a:p>
            <a:r>
              <a:rPr lang="en-GB" b="1" dirty="0"/>
              <a:t>Hexadecimal notation</a:t>
            </a:r>
            <a:endParaRPr lang="en-GB" dirty="0"/>
          </a:p>
        </p:txBody>
      </p:sp>
      <p:sp>
        <p:nvSpPr>
          <p:cNvPr id="3" name="Content Placeholder 2">
            <a:extLst>
              <a:ext uri="{FF2B5EF4-FFF2-40B4-BE49-F238E27FC236}">
                <a16:creationId xmlns:a16="http://schemas.microsoft.com/office/drawing/2014/main" id="{4113585A-DA8D-0040-B72F-77780B3CC9B3}"/>
              </a:ext>
            </a:extLst>
          </p:cNvPr>
          <p:cNvSpPr>
            <a:spLocks noGrp="1"/>
          </p:cNvSpPr>
          <p:nvPr>
            <p:ph idx="1"/>
          </p:nvPr>
        </p:nvSpPr>
        <p:spPr>
          <a:xfrm>
            <a:off x="838200" y="1825625"/>
            <a:ext cx="9763539" cy="905049"/>
          </a:xfrm>
        </p:spPr>
        <p:txBody>
          <a:bodyPr/>
          <a:lstStyle/>
          <a:p>
            <a:pPr marL="0" indent="0">
              <a:buNone/>
            </a:pPr>
            <a:r>
              <a:rPr lang="en-GB" dirty="0"/>
              <a:t>A=10, B=11, C=12, D=13, E=14, F=15</a:t>
            </a:r>
          </a:p>
        </p:txBody>
      </p:sp>
      <p:sp>
        <p:nvSpPr>
          <p:cNvPr id="6" name="Rectangle 5">
            <a:extLst>
              <a:ext uri="{FF2B5EF4-FFF2-40B4-BE49-F238E27FC236}">
                <a16:creationId xmlns:a16="http://schemas.microsoft.com/office/drawing/2014/main" id="{DC29CA79-8E1A-194C-9874-F74CC03CA3A7}"/>
              </a:ext>
            </a:extLst>
          </p:cNvPr>
          <p:cNvSpPr/>
          <p:nvPr/>
        </p:nvSpPr>
        <p:spPr>
          <a:xfrm>
            <a:off x="1782417"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Rectangle 11">
            <a:extLst>
              <a:ext uri="{FF2B5EF4-FFF2-40B4-BE49-F238E27FC236}">
                <a16:creationId xmlns:a16="http://schemas.microsoft.com/office/drawing/2014/main" id="{2DF33294-479B-444E-BCDE-CC26942F55A3}"/>
              </a:ext>
            </a:extLst>
          </p:cNvPr>
          <p:cNvSpPr/>
          <p:nvPr/>
        </p:nvSpPr>
        <p:spPr>
          <a:xfrm>
            <a:off x="2548593"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Rectangle 13">
            <a:extLst>
              <a:ext uri="{FF2B5EF4-FFF2-40B4-BE49-F238E27FC236}">
                <a16:creationId xmlns:a16="http://schemas.microsoft.com/office/drawing/2014/main" id="{D8DA7CA3-1BED-CB4A-910F-F9FD712D201F}"/>
              </a:ext>
            </a:extLst>
          </p:cNvPr>
          <p:cNvSpPr/>
          <p:nvPr/>
        </p:nvSpPr>
        <p:spPr>
          <a:xfrm>
            <a:off x="3314769"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a:extLst>
              <a:ext uri="{FF2B5EF4-FFF2-40B4-BE49-F238E27FC236}">
                <a16:creationId xmlns:a16="http://schemas.microsoft.com/office/drawing/2014/main" id="{75C90067-E73C-8440-829A-25DE06E88557}"/>
              </a:ext>
            </a:extLst>
          </p:cNvPr>
          <p:cNvSpPr/>
          <p:nvPr/>
        </p:nvSpPr>
        <p:spPr>
          <a:xfrm>
            <a:off x="4080945"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Rectangle 15">
            <a:extLst>
              <a:ext uri="{FF2B5EF4-FFF2-40B4-BE49-F238E27FC236}">
                <a16:creationId xmlns:a16="http://schemas.microsoft.com/office/drawing/2014/main" id="{8ABA44BC-F492-0240-B9B5-F34A4FE098D6}"/>
              </a:ext>
            </a:extLst>
          </p:cNvPr>
          <p:cNvSpPr/>
          <p:nvPr/>
        </p:nvSpPr>
        <p:spPr>
          <a:xfrm>
            <a:off x="4867998"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7" name="Rectangle 16">
            <a:extLst>
              <a:ext uri="{FF2B5EF4-FFF2-40B4-BE49-F238E27FC236}">
                <a16:creationId xmlns:a16="http://schemas.microsoft.com/office/drawing/2014/main" id="{C82D3B57-FF59-1645-9592-23351B675CF5}"/>
              </a:ext>
            </a:extLst>
          </p:cNvPr>
          <p:cNvSpPr/>
          <p:nvPr/>
        </p:nvSpPr>
        <p:spPr>
          <a:xfrm>
            <a:off x="5634174"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a:t>
            </a:r>
          </a:p>
        </p:txBody>
      </p:sp>
      <p:sp>
        <p:nvSpPr>
          <p:cNvPr id="18" name="Rectangle 17">
            <a:extLst>
              <a:ext uri="{FF2B5EF4-FFF2-40B4-BE49-F238E27FC236}">
                <a16:creationId xmlns:a16="http://schemas.microsoft.com/office/drawing/2014/main" id="{B005E81B-4459-CB4B-B920-15B2A8BDB2E9}"/>
              </a:ext>
            </a:extLst>
          </p:cNvPr>
          <p:cNvSpPr/>
          <p:nvPr/>
        </p:nvSpPr>
        <p:spPr>
          <a:xfrm>
            <a:off x="7720777" y="3094068"/>
            <a:ext cx="1997956"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171</a:t>
            </a:r>
          </a:p>
        </p:txBody>
      </p:sp>
      <p:sp>
        <p:nvSpPr>
          <p:cNvPr id="20" name="TextBox 19">
            <a:extLst>
              <a:ext uri="{FF2B5EF4-FFF2-40B4-BE49-F238E27FC236}">
                <a16:creationId xmlns:a16="http://schemas.microsoft.com/office/drawing/2014/main" id="{740EAD60-13B5-DB4A-91F7-B53D2747BBE9}"/>
              </a:ext>
            </a:extLst>
          </p:cNvPr>
          <p:cNvSpPr txBox="1"/>
          <p:nvPr/>
        </p:nvSpPr>
        <p:spPr>
          <a:xfrm>
            <a:off x="7179196" y="3241341"/>
            <a:ext cx="300082" cy="369332"/>
          </a:xfrm>
          <a:prstGeom prst="rect">
            <a:avLst/>
          </a:prstGeom>
          <a:noFill/>
        </p:spPr>
        <p:txBody>
          <a:bodyPr wrap="none" rtlCol="0">
            <a:spAutoFit/>
          </a:bodyPr>
          <a:lstStyle/>
          <a:p>
            <a:r>
              <a:rPr lang="en-GB" dirty="0"/>
              <a:t>=</a:t>
            </a:r>
          </a:p>
        </p:txBody>
      </p:sp>
      <p:sp>
        <p:nvSpPr>
          <p:cNvPr id="21" name="TextBox 20">
            <a:extLst>
              <a:ext uri="{FF2B5EF4-FFF2-40B4-BE49-F238E27FC236}">
                <a16:creationId xmlns:a16="http://schemas.microsoft.com/office/drawing/2014/main" id="{2A08E6E7-3528-8746-84B1-A1092A36F421}"/>
              </a:ext>
            </a:extLst>
          </p:cNvPr>
          <p:cNvSpPr txBox="1"/>
          <p:nvPr/>
        </p:nvSpPr>
        <p:spPr>
          <a:xfrm>
            <a:off x="1944724" y="3810139"/>
            <a:ext cx="301686" cy="369332"/>
          </a:xfrm>
          <a:prstGeom prst="rect">
            <a:avLst/>
          </a:prstGeom>
          <a:noFill/>
        </p:spPr>
        <p:txBody>
          <a:bodyPr wrap="none" rtlCol="0">
            <a:spAutoFit/>
          </a:bodyPr>
          <a:lstStyle/>
          <a:p>
            <a:r>
              <a:rPr lang="en-GB" dirty="0">
                <a:solidFill>
                  <a:schemeClr val="bg2">
                    <a:lumMod val="50000"/>
                  </a:schemeClr>
                </a:solidFill>
              </a:rPr>
              <a:t>6</a:t>
            </a:r>
          </a:p>
        </p:txBody>
      </p:sp>
      <p:sp>
        <p:nvSpPr>
          <p:cNvPr id="22" name="TextBox 21">
            <a:extLst>
              <a:ext uri="{FF2B5EF4-FFF2-40B4-BE49-F238E27FC236}">
                <a16:creationId xmlns:a16="http://schemas.microsoft.com/office/drawing/2014/main" id="{712874AA-69A6-5145-906F-9E4CB380C59C}"/>
              </a:ext>
            </a:extLst>
          </p:cNvPr>
          <p:cNvSpPr txBox="1"/>
          <p:nvPr/>
        </p:nvSpPr>
        <p:spPr>
          <a:xfrm>
            <a:off x="2710900" y="3810139"/>
            <a:ext cx="301686" cy="369332"/>
          </a:xfrm>
          <a:prstGeom prst="rect">
            <a:avLst/>
          </a:prstGeom>
          <a:noFill/>
        </p:spPr>
        <p:txBody>
          <a:bodyPr wrap="none" rtlCol="0">
            <a:spAutoFit/>
          </a:bodyPr>
          <a:lstStyle/>
          <a:p>
            <a:r>
              <a:rPr lang="en-GB" dirty="0">
                <a:solidFill>
                  <a:schemeClr val="bg2">
                    <a:lumMod val="50000"/>
                  </a:schemeClr>
                </a:solidFill>
              </a:rPr>
              <a:t>5</a:t>
            </a:r>
          </a:p>
        </p:txBody>
      </p:sp>
      <p:sp>
        <p:nvSpPr>
          <p:cNvPr id="23" name="TextBox 22">
            <a:extLst>
              <a:ext uri="{FF2B5EF4-FFF2-40B4-BE49-F238E27FC236}">
                <a16:creationId xmlns:a16="http://schemas.microsoft.com/office/drawing/2014/main" id="{F061D22B-F5CB-FC4C-B658-C79B39136539}"/>
              </a:ext>
            </a:extLst>
          </p:cNvPr>
          <p:cNvSpPr txBox="1"/>
          <p:nvPr/>
        </p:nvSpPr>
        <p:spPr>
          <a:xfrm>
            <a:off x="3477076" y="3810139"/>
            <a:ext cx="301686" cy="369332"/>
          </a:xfrm>
          <a:prstGeom prst="rect">
            <a:avLst/>
          </a:prstGeom>
          <a:noFill/>
        </p:spPr>
        <p:txBody>
          <a:bodyPr wrap="none" rtlCol="0">
            <a:spAutoFit/>
          </a:bodyPr>
          <a:lstStyle/>
          <a:p>
            <a:r>
              <a:rPr lang="en-GB" dirty="0">
                <a:solidFill>
                  <a:schemeClr val="bg2">
                    <a:lumMod val="50000"/>
                  </a:schemeClr>
                </a:solidFill>
              </a:rPr>
              <a:t>4</a:t>
            </a:r>
          </a:p>
        </p:txBody>
      </p:sp>
      <p:sp>
        <p:nvSpPr>
          <p:cNvPr id="24" name="TextBox 23">
            <a:extLst>
              <a:ext uri="{FF2B5EF4-FFF2-40B4-BE49-F238E27FC236}">
                <a16:creationId xmlns:a16="http://schemas.microsoft.com/office/drawing/2014/main" id="{571DEA75-3DFB-8643-B958-F6408289FB06}"/>
              </a:ext>
            </a:extLst>
          </p:cNvPr>
          <p:cNvSpPr txBox="1"/>
          <p:nvPr/>
        </p:nvSpPr>
        <p:spPr>
          <a:xfrm>
            <a:off x="4243252" y="3810139"/>
            <a:ext cx="301686" cy="369332"/>
          </a:xfrm>
          <a:prstGeom prst="rect">
            <a:avLst/>
          </a:prstGeom>
          <a:noFill/>
        </p:spPr>
        <p:txBody>
          <a:bodyPr wrap="none" rtlCol="0">
            <a:spAutoFit/>
          </a:bodyPr>
          <a:lstStyle/>
          <a:p>
            <a:r>
              <a:rPr lang="en-GB" dirty="0">
                <a:solidFill>
                  <a:schemeClr val="bg2">
                    <a:lumMod val="50000"/>
                  </a:schemeClr>
                </a:solidFill>
              </a:rPr>
              <a:t>3</a:t>
            </a:r>
          </a:p>
        </p:txBody>
      </p:sp>
      <p:sp>
        <p:nvSpPr>
          <p:cNvPr id="25" name="TextBox 24">
            <a:extLst>
              <a:ext uri="{FF2B5EF4-FFF2-40B4-BE49-F238E27FC236}">
                <a16:creationId xmlns:a16="http://schemas.microsoft.com/office/drawing/2014/main" id="{DF93192B-2F46-234B-8D0D-B001CD3690A1}"/>
              </a:ext>
            </a:extLst>
          </p:cNvPr>
          <p:cNvSpPr txBox="1"/>
          <p:nvPr/>
        </p:nvSpPr>
        <p:spPr>
          <a:xfrm>
            <a:off x="5030305" y="3816338"/>
            <a:ext cx="301686" cy="369332"/>
          </a:xfrm>
          <a:prstGeom prst="rect">
            <a:avLst/>
          </a:prstGeom>
          <a:noFill/>
        </p:spPr>
        <p:txBody>
          <a:bodyPr wrap="none" rtlCol="0">
            <a:spAutoFit/>
          </a:bodyPr>
          <a:lstStyle/>
          <a:p>
            <a:r>
              <a:rPr lang="en-GB" dirty="0">
                <a:solidFill>
                  <a:schemeClr val="bg2">
                    <a:lumMod val="50000"/>
                  </a:schemeClr>
                </a:solidFill>
              </a:rPr>
              <a:t>2</a:t>
            </a:r>
          </a:p>
        </p:txBody>
      </p:sp>
      <p:sp>
        <p:nvSpPr>
          <p:cNvPr id="26" name="TextBox 25">
            <a:extLst>
              <a:ext uri="{FF2B5EF4-FFF2-40B4-BE49-F238E27FC236}">
                <a16:creationId xmlns:a16="http://schemas.microsoft.com/office/drawing/2014/main" id="{004C09DD-DD4B-464B-9DE6-452E417B463B}"/>
              </a:ext>
            </a:extLst>
          </p:cNvPr>
          <p:cNvSpPr txBox="1"/>
          <p:nvPr/>
        </p:nvSpPr>
        <p:spPr>
          <a:xfrm>
            <a:off x="5796481" y="3810139"/>
            <a:ext cx="301686" cy="369332"/>
          </a:xfrm>
          <a:prstGeom prst="rect">
            <a:avLst/>
          </a:prstGeom>
          <a:noFill/>
        </p:spPr>
        <p:txBody>
          <a:bodyPr wrap="none" rtlCol="0">
            <a:spAutoFit/>
          </a:bodyPr>
          <a:lstStyle/>
          <a:p>
            <a:r>
              <a:rPr lang="en-GB" dirty="0">
                <a:solidFill>
                  <a:schemeClr val="bg2">
                    <a:lumMod val="50000"/>
                  </a:schemeClr>
                </a:solidFill>
              </a:rPr>
              <a:t>1</a:t>
            </a:r>
          </a:p>
        </p:txBody>
      </p:sp>
      <p:sp>
        <p:nvSpPr>
          <p:cNvPr id="27" name="Rectangle 26">
            <a:extLst>
              <a:ext uri="{FF2B5EF4-FFF2-40B4-BE49-F238E27FC236}">
                <a16:creationId xmlns:a16="http://schemas.microsoft.com/office/drawing/2014/main" id="{154F7710-3277-BF46-BB58-4BAA3A0B1857}"/>
              </a:ext>
            </a:extLst>
          </p:cNvPr>
          <p:cNvSpPr/>
          <p:nvPr/>
        </p:nvSpPr>
        <p:spPr>
          <a:xfrm>
            <a:off x="6400350" y="3094068"/>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a:t>
            </a:r>
          </a:p>
        </p:txBody>
      </p:sp>
      <p:sp>
        <p:nvSpPr>
          <p:cNvPr id="28" name="TextBox 27">
            <a:extLst>
              <a:ext uri="{FF2B5EF4-FFF2-40B4-BE49-F238E27FC236}">
                <a16:creationId xmlns:a16="http://schemas.microsoft.com/office/drawing/2014/main" id="{40D89389-FB12-454F-8730-38878C66769B}"/>
              </a:ext>
            </a:extLst>
          </p:cNvPr>
          <p:cNvSpPr txBox="1"/>
          <p:nvPr/>
        </p:nvSpPr>
        <p:spPr>
          <a:xfrm>
            <a:off x="6562657" y="3804155"/>
            <a:ext cx="301686" cy="369332"/>
          </a:xfrm>
          <a:prstGeom prst="rect">
            <a:avLst/>
          </a:prstGeom>
          <a:noFill/>
        </p:spPr>
        <p:txBody>
          <a:bodyPr wrap="none" rtlCol="0">
            <a:spAutoFit/>
          </a:bodyPr>
          <a:lstStyle/>
          <a:p>
            <a:r>
              <a:rPr lang="en-GB" dirty="0">
                <a:solidFill>
                  <a:schemeClr val="bg2">
                    <a:lumMod val="50000"/>
                  </a:schemeClr>
                </a:solidFill>
              </a:rPr>
              <a:t>0</a:t>
            </a:r>
          </a:p>
        </p:txBody>
      </p:sp>
      <p:sp>
        <p:nvSpPr>
          <p:cNvPr id="29" name="Content Placeholder 2">
            <a:extLst>
              <a:ext uri="{FF2B5EF4-FFF2-40B4-BE49-F238E27FC236}">
                <a16:creationId xmlns:a16="http://schemas.microsoft.com/office/drawing/2014/main" id="{E99E9A21-BE6A-FE44-A4F3-576DF6351968}"/>
              </a:ext>
            </a:extLst>
          </p:cNvPr>
          <p:cNvSpPr txBox="1">
            <a:spLocks/>
          </p:cNvSpPr>
          <p:nvPr/>
        </p:nvSpPr>
        <p:spPr>
          <a:xfrm>
            <a:off x="5947324" y="4416424"/>
            <a:ext cx="10515600" cy="90504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   Ax16</a:t>
            </a:r>
            <a:r>
              <a:rPr lang="en-GB" baseline="30000" dirty="0"/>
              <a:t>1 </a:t>
            </a:r>
            <a:r>
              <a:rPr lang="en-GB" dirty="0"/>
              <a:t>= 10 x 16</a:t>
            </a:r>
            <a:endParaRPr lang="en-GB" baseline="30000" dirty="0"/>
          </a:p>
          <a:p>
            <a:pPr marL="0" indent="0">
              <a:buNone/>
            </a:pPr>
            <a:r>
              <a:rPr lang="en-GB" dirty="0"/>
              <a:t>+ Bx16</a:t>
            </a:r>
            <a:r>
              <a:rPr lang="en-GB" baseline="30000" dirty="0"/>
              <a:t>0 </a:t>
            </a:r>
            <a:r>
              <a:rPr lang="en-GB" dirty="0"/>
              <a:t>= 11 x 1</a:t>
            </a:r>
          </a:p>
        </p:txBody>
      </p:sp>
    </p:spTree>
    <p:extLst>
      <p:ext uri="{BB962C8B-B14F-4D97-AF65-F5344CB8AC3E}">
        <p14:creationId xmlns:p14="http://schemas.microsoft.com/office/powerpoint/2010/main" val="3457437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B379-EFC4-0F42-967F-BB3237224D6B}"/>
              </a:ext>
            </a:extLst>
          </p:cNvPr>
          <p:cNvSpPr>
            <a:spLocks noGrp="1"/>
          </p:cNvSpPr>
          <p:nvPr>
            <p:ph type="title"/>
          </p:nvPr>
        </p:nvSpPr>
        <p:spPr/>
        <p:txBody>
          <a:bodyPr/>
          <a:lstStyle/>
          <a:p>
            <a:r>
              <a:rPr lang="en-GB" dirty="0"/>
              <a:t>Exercises</a:t>
            </a:r>
          </a:p>
        </p:txBody>
      </p:sp>
      <p:sp>
        <p:nvSpPr>
          <p:cNvPr id="3" name="Content Placeholder 2">
            <a:extLst>
              <a:ext uri="{FF2B5EF4-FFF2-40B4-BE49-F238E27FC236}">
                <a16:creationId xmlns:a16="http://schemas.microsoft.com/office/drawing/2014/main" id="{A5892B2E-EB2F-9D4E-8113-EA2E34004936}"/>
              </a:ext>
            </a:extLst>
          </p:cNvPr>
          <p:cNvSpPr>
            <a:spLocks noGrp="1"/>
          </p:cNvSpPr>
          <p:nvPr>
            <p:ph idx="1"/>
          </p:nvPr>
        </p:nvSpPr>
        <p:spPr/>
        <p:txBody>
          <a:bodyPr/>
          <a:lstStyle/>
          <a:p>
            <a:r>
              <a:rPr lang="en-GB" dirty="0"/>
              <a:t>What would these hex numbers be in decimal?</a:t>
            </a:r>
          </a:p>
          <a:p>
            <a:pPr lvl="1"/>
            <a:r>
              <a:rPr lang="en-GB" dirty="0"/>
              <a:t>11</a:t>
            </a:r>
          </a:p>
          <a:p>
            <a:pPr lvl="1"/>
            <a:r>
              <a:rPr lang="en-GB" dirty="0"/>
              <a:t>2B</a:t>
            </a:r>
          </a:p>
          <a:p>
            <a:pPr lvl="1"/>
            <a:r>
              <a:rPr lang="en-GB" dirty="0"/>
              <a:t>FA</a:t>
            </a:r>
          </a:p>
        </p:txBody>
      </p:sp>
    </p:spTree>
    <p:extLst>
      <p:ext uri="{BB962C8B-B14F-4D97-AF65-F5344CB8AC3E}">
        <p14:creationId xmlns:p14="http://schemas.microsoft.com/office/powerpoint/2010/main" val="118234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B379-EFC4-0F42-967F-BB3237224D6B}"/>
              </a:ext>
            </a:extLst>
          </p:cNvPr>
          <p:cNvSpPr>
            <a:spLocks noGrp="1"/>
          </p:cNvSpPr>
          <p:nvPr>
            <p:ph type="title"/>
          </p:nvPr>
        </p:nvSpPr>
        <p:spPr/>
        <p:txBody>
          <a:bodyPr/>
          <a:lstStyle/>
          <a:p>
            <a:r>
              <a:rPr lang="en-GB" dirty="0"/>
              <a:t>Answers</a:t>
            </a:r>
          </a:p>
        </p:txBody>
      </p:sp>
      <p:sp>
        <p:nvSpPr>
          <p:cNvPr id="3" name="Content Placeholder 2">
            <a:extLst>
              <a:ext uri="{FF2B5EF4-FFF2-40B4-BE49-F238E27FC236}">
                <a16:creationId xmlns:a16="http://schemas.microsoft.com/office/drawing/2014/main" id="{A5892B2E-EB2F-9D4E-8113-EA2E34004936}"/>
              </a:ext>
            </a:extLst>
          </p:cNvPr>
          <p:cNvSpPr>
            <a:spLocks noGrp="1"/>
          </p:cNvSpPr>
          <p:nvPr>
            <p:ph idx="1"/>
          </p:nvPr>
        </p:nvSpPr>
        <p:spPr/>
        <p:txBody>
          <a:bodyPr/>
          <a:lstStyle/>
          <a:p>
            <a:r>
              <a:rPr lang="en-GB" dirty="0"/>
              <a:t>What would these hex numbers be in decimal?</a:t>
            </a:r>
          </a:p>
          <a:p>
            <a:pPr lvl="1"/>
            <a:r>
              <a:rPr lang="en-GB" dirty="0"/>
              <a:t>11 - 17</a:t>
            </a:r>
          </a:p>
          <a:p>
            <a:pPr lvl="1"/>
            <a:r>
              <a:rPr lang="en-GB" dirty="0"/>
              <a:t>2B - 43</a:t>
            </a:r>
          </a:p>
          <a:p>
            <a:pPr lvl="1"/>
            <a:r>
              <a:rPr lang="en-GB" dirty="0"/>
              <a:t>FA - 250</a:t>
            </a:r>
          </a:p>
        </p:txBody>
      </p:sp>
    </p:spTree>
    <p:extLst>
      <p:ext uri="{BB962C8B-B14F-4D97-AF65-F5344CB8AC3E}">
        <p14:creationId xmlns:p14="http://schemas.microsoft.com/office/powerpoint/2010/main" val="3252213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ABC9-9298-CA49-813F-AB9D3339634D}"/>
              </a:ext>
            </a:extLst>
          </p:cNvPr>
          <p:cNvSpPr>
            <a:spLocks noGrp="1"/>
          </p:cNvSpPr>
          <p:nvPr>
            <p:ph type="title"/>
          </p:nvPr>
        </p:nvSpPr>
        <p:spPr/>
        <p:txBody>
          <a:bodyPr/>
          <a:lstStyle/>
          <a:p>
            <a:r>
              <a:rPr lang="en-GB" dirty="0"/>
              <a:t>Why and where do we use hexadecimal?</a:t>
            </a:r>
          </a:p>
        </p:txBody>
      </p:sp>
      <p:sp>
        <p:nvSpPr>
          <p:cNvPr id="3" name="Content Placeholder 2">
            <a:extLst>
              <a:ext uri="{FF2B5EF4-FFF2-40B4-BE49-F238E27FC236}">
                <a16:creationId xmlns:a16="http://schemas.microsoft.com/office/drawing/2014/main" id="{4A7363A3-8BEA-2E4B-B764-1F3F5175EF41}"/>
              </a:ext>
            </a:extLst>
          </p:cNvPr>
          <p:cNvSpPr>
            <a:spLocks noGrp="1"/>
          </p:cNvSpPr>
          <p:nvPr>
            <p:ph idx="1"/>
          </p:nvPr>
        </p:nvSpPr>
        <p:spPr/>
        <p:txBody>
          <a:bodyPr/>
          <a:lstStyle/>
          <a:p>
            <a:r>
              <a:rPr lang="en-GB" dirty="0"/>
              <a:t>Large numbers a represented in a few digits</a:t>
            </a:r>
          </a:p>
          <a:p>
            <a:r>
              <a:rPr lang="en-GB" dirty="0"/>
              <a:t>Used in MAC address and colour values</a:t>
            </a:r>
          </a:p>
          <a:p>
            <a:r>
              <a:rPr lang="en-GB" dirty="0"/>
              <a:t>Easier to remember than binary because there are fewer digits</a:t>
            </a:r>
          </a:p>
        </p:txBody>
      </p:sp>
      <p:grpSp>
        <p:nvGrpSpPr>
          <p:cNvPr id="6" name="Group 5">
            <a:extLst>
              <a:ext uri="{FF2B5EF4-FFF2-40B4-BE49-F238E27FC236}">
                <a16:creationId xmlns:a16="http://schemas.microsoft.com/office/drawing/2014/main" id="{38B19B23-BC07-804C-AE41-7AB31055E677}"/>
              </a:ext>
            </a:extLst>
          </p:cNvPr>
          <p:cNvGrpSpPr/>
          <p:nvPr/>
        </p:nvGrpSpPr>
        <p:grpSpPr>
          <a:xfrm>
            <a:off x="5300869" y="4001294"/>
            <a:ext cx="1590261" cy="1351721"/>
            <a:chOff x="8282609" y="4240696"/>
            <a:chExt cx="1590261" cy="1351721"/>
          </a:xfrm>
        </p:grpSpPr>
        <p:sp>
          <p:nvSpPr>
            <p:cNvPr id="4" name="Rectangle 3">
              <a:extLst>
                <a:ext uri="{FF2B5EF4-FFF2-40B4-BE49-F238E27FC236}">
                  <a16:creationId xmlns:a16="http://schemas.microsoft.com/office/drawing/2014/main" id="{C8B729E9-5E78-EE44-855C-7A639861BD27}"/>
                </a:ext>
              </a:extLst>
            </p:cNvPr>
            <p:cNvSpPr/>
            <p:nvPr/>
          </p:nvSpPr>
          <p:spPr>
            <a:xfrm>
              <a:off x="8282609" y="4240696"/>
              <a:ext cx="1590261" cy="1351721"/>
            </a:xfrm>
            <a:prstGeom prst="rect">
              <a:avLst/>
            </a:prstGeom>
            <a:solidFill>
              <a:srgbClr val="00D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ABD09BB-2096-1044-846D-84B5A8C991F3}"/>
                </a:ext>
              </a:extLst>
            </p:cNvPr>
            <p:cNvSpPr txBox="1"/>
            <p:nvPr/>
          </p:nvSpPr>
          <p:spPr>
            <a:xfrm>
              <a:off x="8621524" y="4731890"/>
              <a:ext cx="912429" cy="369332"/>
            </a:xfrm>
            <a:prstGeom prst="rect">
              <a:avLst/>
            </a:prstGeom>
            <a:noFill/>
          </p:spPr>
          <p:txBody>
            <a:bodyPr wrap="none" rtlCol="0">
              <a:spAutoFit/>
            </a:bodyPr>
            <a:lstStyle/>
            <a:p>
              <a:r>
                <a:rPr lang="en-GB" dirty="0"/>
                <a:t>00D900</a:t>
              </a:r>
            </a:p>
          </p:txBody>
        </p:sp>
      </p:grpSp>
      <p:grpSp>
        <p:nvGrpSpPr>
          <p:cNvPr id="7" name="Group 6">
            <a:extLst>
              <a:ext uri="{FF2B5EF4-FFF2-40B4-BE49-F238E27FC236}">
                <a16:creationId xmlns:a16="http://schemas.microsoft.com/office/drawing/2014/main" id="{FA482C74-E7E9-5448-AD6E-4493E9937AB3}"/>
              </a:ext>
            </a:extLst>
          </p:cNvPr>
          <p:cNvGrpSpPr/>
          <p:nvPr/>
        </p:nvGrpSpPr>
        <p:grpSpPr>
          <a:xfrm>
            <a:off x="7944677" y="4001293"/>
            <a:ext cx="1590261" cy="1351721"/>
            <a:chOff x="8282609" y="4240696"/>
            <a:chExt cx="1590261" cy="1351721"/>
          </a:xfrm>
          <a:solidFill>
            <a:srgbClr val="AF00F0"/>
          </a:solidFill>
        </p:grpSpPr>
        <p:sp>
          <p:nvSpPr>
            <p:cNvPr id="8" name="Rectangle 7">
              <a:extLst>
                <a:ext uri="{FF2B5EF4-FFF2-40B4-BE49-F238E27FC236}">
                  <a16:creationId xmlns:a16="http://schemas.microsoft.com/office/drawing/2014/main" id="{39368DB0-B824-754F-B393-F6F8C86C60A5}"/>
                </a:ext>
              </a:extLst>
            </p:cNvPr>
            <p:cNvSpPr/>
            <p:nvPr/>
          </p:nvSpPr>
          <p:spPr>
            <a:xfrm>
              <a:off x="8282609" y="4240696"/>
              <a:ext cx="1590261" cy="135172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00CB47F9-E8B7-BF4A-B59E-EFDA8682C005}"/>
                </a:ext>
              </a:extLst>
            </p:cNvPr>
            <p:cNvSpPr txBox="1"/>
            <p:nvPr/>
          </p:nvSpPr>
          <p:spPr>
            <a:xfrm>
              <a:off x="8621524" y="4731890"/>
              <a:ext cx="912429" cy="369332"/>
            </a:xfrm>
            <a:prstGeom prst="rect">
              <a:avLst/>
            </a:prstGeom>
            <a:grpFill/>
          </p:spPr>
          <p:txBody>
            <a:bodyPr wrap="none" rtlCol="0">
              <a:spAutoFit/>
            </a:bodyPr>
            <a:lstStyle/>
            <a:p>
              <a:r>
                <a:rPr lang="en-GB" dirty="0">
                  <a:solidFill>
                    <a:schemeClr val="bg1"/>
                  </a:solidFill>
                </a:rPr>
                <a:t>AF00F0</a:t>
              </a:r>
            </a:p>
          </p:txBody>
        </p:sp>
      </p:grpSp>
      <p:grpSp>
        <p:nvGrpSpPr>
          <p:cNvPr id="10" name="Group 9">
            <a:extLst>
              <a:ext uri="{FF2B5EF4-FFF2-40B4-BE49-F238E27FC236}">
                <a16:creationId xmlns:a16="http://schemas.microsoft.com/office/drawing/2014/main" id="{DF91D99C-8703-4F46-AAC3-CC6917BBFCD4}"/>
              </a:ext>
            </a:extLst>
          </p:cNvPr>
          <p:cNvGrpSpPr/>
          <p:nvPr/>
        </p:nvGrpSpPr>
        <p:grpSpPr>
          <a:xfrm>
            <a:off x="2388704" y="4001292"/>
            <a:ext cx="1590261" cy="1351721"/>
            <a:chOff x="8282609" y="4240696"/>
            <a:chExt cx="1590261" cy="1351721"/>
          </a:xfrm>
          <a:solidFill>
            <a:srgbClr val="AF00F0"/>
          </a:solidFill>
        </p:grpSpPr>
        <p:sp>
          <p:nvSpPr>
            <p:cNvPr id="11" name="Rectangle 10">
              <a:extLst>
                <a:ext uri="{FF2B5EF4-FFF2-40B4-BE49-F238E27FC236}">
                  <a16:creationId xmlns:a16="http://schemas.microsoft.com/office/drawing/2014/main" id="{BA039B35-2652-034A-93EE-F9E83767D6B4}"/>
                </a:ext>
              </a:extLst>
            </p:cNvPr>
            <p:cNvSpPr/>
            <p:nvPr/>
          </p:nvSpPr>
          <p:spPr>
            <a:xfrm>
              <a:off x="8282609" y="4240696"/>
              <a:ext cx="1590261" cy="1351721"/>
            </a:xfrm>
            <a:prstGeom prst="rect">
              <a:avLst/>
            </a:prstGeom>
            <a:solidFill>
              <a:srgbClr val="BE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05B461D-ABBD-9A40-92F9-3E9C21C84351}"/>
                </a:ext>
              </a:extLst>
            </p:cNvPr>
            <p:cNvSpPr txBox="1"/>
            <p:nvPr/>
          </p:nvSpPr>
          <p:spPr>
            <a:xfrm>
              <a:off x="8621524" y="4731890"/>
              <a:ext cx="912429" cy="369332"/>
            </a:xfrm>
            <a:prstGeom prst="rect">
              <a:avLst/>
            </a:prstGeom>
            <a:solidFill>
              <a:srgbClr val="BE0000"/>
            </a:solidFill>
          </p:spPr>
          <p:txBody>
            <a:bodyPr wrap="none" rtlCol="0">
              <a:spAutoFit/>
            </a:bodyPr>
            <a:lstStyle/>
            <a:p>
              <a:r>
                <a:rPr lang="en-GB" dirty="0">
                  <a:solidFill>
                    <a:schemeClr val="bg1"/>
                  </a:solidFill>
                </a:rPr>
                <a:t>BE0000</a:t>
              </a:r>
            </a:p>
          </p:txBody>
        </p:sp>
      </p:grpSp>
    </p:spTree>
    <p:extLst>
      <p:ext uri="{BB962C8B-B14F-4D97-AF65-F5344CB8AC3E}">
        <p14:creationId xmlns:p14="http://schemas.microsoft.com/office/powerpoint/2010/main" val="3786947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in a suit&#10;&#10;Description automatically generated with low confidence">
            <a:extLst>
              <a:ext uri="{FF2B5EF4-FFF2-40B4-BE49-F238E27FC236}">
                <a16:creationId xmlns:a16="http://schemas.microsoft.com/office/drawing/2014/main" id="{C928851A-A226-6442-8A0C-CB932D78CD5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676400" y="660952"/>
            <a:ext cx="8839200" cy="4953000"/>
          </a:xfrm>
          <a:prstGeom prst="rect">
            <a:avLst/>
          </a:prstGeom>
        </p:spPr>
      </p:pic>
      <p:sp>
        <p:nvSpPr>
          <p:cNvPr id="8" name="Content Placeholder 2">
            <a:extLst>
              <a:ext uri="{FF2B5EF4-FFF2-40B4-BE49-F238E27FC236}">
                <a16:creationId xmlns:a16="http://schemas.microsoft.com/office/drawing/2014/main" id="{435F3768-A070-F242-858F-3632753B28E9}"/>
              </a:ext>
            </a:extLst>
          </p:cNvPr>
          <p:cNvSpPr>
            <a:spLocks noGrp="1"/>
          </p:cNvSpPr>
          <p:nvPr>
            <p:ph idx="1"/>
          </p:nvPr>
        </p:nvSpPr>
        <p:spPr>
          <a:xfrm>
            <a:off x="838200" y="5761520"/>
            <a:ext cx="10515600" cy="4351338"/>
          </a:xfrm>
        </p:spPr>
        <p:txBody>
          <a:bodyPr/>
          <a:lstStyle/>
          <a:p>
            <a:pPr marL="0" indent="0" algn="ctr">
              <a:buNone/>
            </a:pPr>
            <a:r>
              <a:rPr lang="en-GB" dirty="0">
                <a:hlinkClick r:id="rId4"/>
              </a:rPr>
              <a:t>https://www.youtube.com/watch?v=Iey7_N_mEx4</a:t>
            </a:r>
            <a:endParaRPr lang="en-GB" dirty="0"/>
          </a:p>
          <a:p>
            <a:pPr marL="0" indent="0" algn="ctr">
              <a:buNone/>
            </a:pPr>
            <a:r>
              <a:rPr lang="en-GB" dirty="0"/>
              <a:t>https://</a:t>
            </a:r>
            <a:r>
              <a:rPr lang="en-GB" dirty="0" err="1"/>
              <a:t>www.youtube.com</a:t>
            </a:r>
            <a:r>
              <a:rPr lang="en-GB" dirty="0"/>
              <a:t>/</a:t>
            </a:r>
            <a:r>
              <a:rPr lang="en-GB" dirty="0" err="1"/>
              <a:t>watch?v</a:t>
            </a:r>
            <a:r>
              <a:rPr lang="en-GB" dirty="0"/>
              <a:t>=DXpyqHH-52c</a:t>
            </a:r>
          </a:p>
        </p:txBody>
      </p:sp>
    </p:spTree>
    <p:extLst>
      <p:ext uri="{BB962C8B-B14F-4D97-AF65-F5344CB8AC3E}">
        <p14:creationId xmlns:p14="http://schemas.microsoft.com/office/powerpoint/2010/main" val="3856506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lstStyle/>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Understand that computers use binary to represent data and instructions.</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60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convert between binary and decimal and vice-versa.</a:t>
            </a:r>
            <a:endParaRPr lang="en-GB" sz="18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GB" dirty="0"/>
          </a:p>
        </p:txBody>
      </p:sp>
    </p:spTree>
    <p:extLst>
      <p:ext uri="{BB962C8B-B14F-4D97-AF65-F5344CB8AC3E}">
        <p14:creationId xmlns:p14="http://schemas.microsoft.com/office/powerpoint/2010/main" val="574181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ABC9-9298-CA49-813F-AB9D3339634D}"/>
              </a:ext>
            </a:extLst>
          </p:cNvPr>
          <p:cNvSpPr>
            <a:spLocks noGrp="1"/>
          </p:cNvSpPr>
          <p:nvPr>
            <p:ph type="title"/>
          </p:nvPr>
        </p:nvSpPr>
        <p:spPr/>
        <p:txBody>
          <a:bodyPr/>
          <a:lstStyle/>
          <a:p>
            <a:r>
              <a:rPr lang="en-GB" dirty="0"/>
              <a:t>How do we convert between them all?</a:t>
            </a:r>
          </a:p>
        </p:txBody>
      </p:sp>
      <p:sp>
        <p:nvSpPr>
          <p:cNvPr id="3" name="Content Placeholder 2">
            <a:extLst>
              <a:ext uri="{FF2B5EF4-FFF2-40B4-BE49-F238E27FC236}">
                <a16:creationId xmlns:a16="http://schemas.microsoft.com/office/drawing/2014/main" id="{4A7363A3-8BEA-2E4B-B764-1F3F5175EF41}"/>
              </a:ext>
            </a:extLst>
          </p:cNvPr>
          <p:cNvSpPr>
            <a:spLocks noGrp="1"/>
          </p:cNvSpPr>
          <p:nvPr>
            <p:ph idx="1"/>
          </p:nvPr>
        </p:nvSpPr>
        <p:spPr>
          <a:xfrm>
            <a:off x="838200" y="1825625"/>
            <a:ext cx="10515600" cy="2070514"/>
          </a:xfrm>
        </p:spPr>
        <p:txBody>
          <a:bodyPr/>
          <a:lstStyle/>
          <a:p>
            <a:r>
              <a:rPr lang="en-GB" dirty="0"/>
              <a:t>Decimal to hexadecimal</a:t>
            </a:r>
          </a:p>
          <a:p>
            <a:r>
              <a:rPr lang="en-GB" dirty="0"/>
              <a:t>If number is larger than 16:</a:t>
            </a:r>
          </a:p>
          <a:p>
            <a:pPr marL="514350" indent="-514350">
              <a:buFont typeface="+mj-lt"/>
              <a:buAutoNum type="arabicPeriod"/>
            </a:pPr>
            <a:r>
              <a:rPr lang="en-GB" dirty="0"/>
              <a:t>Divide number by 16</a:t>
            </a:r>
          </a:p>
          <a:p>
            <a:pPr marL="514350" indent="-514350">
              <a:buFont typeface="+mj-lt"/>
              <a:buAutoNum type="arabicPeriod"/>
            </a:pPr>
            <a:r>
              <a:rPr lang="en-GB" dirty="0"/>
              <a:t>Take hex value of equivalent remainder</a:t>
            </a:r>
          </a:p>
        </p:txBody>
      </p:sp>
      <p:pic>
        <p:nvPicPr>
          <p:cNvPr id="5" name="Picture 4" descr="A red sports car&#10;&#10;Description automatically generated with medium confidence">
            <a:extLst>
              <a:ext uri="{FF2B5EF4-FFF2-40B4-BE49-F238E27FC236}">
                <a16:creationId xmlns:a16="http://schemas.microsoft.com/office/drawing/2014/main" id="{FC8A85AC-705B-6C40-AB29-7DBCC517995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03096" y="2952164"/>
            <a:ext cx="2841178" cy="1887949"/>
          </a:xfrm>
          <a:prstGeom prst="rect">
            <a:avLst/>
          </a:prstGeom>
        </p:spPr>
      </p:pic>
    </p:spTree>
    <p:extLst>
      <p:ext uri="{BB962C8B-B14F-4D97-AF65-F5344CB8AC3E}">
        <p14:creationId xmlns:p14="http://schemas.microsoft.com/office/powerpoint/2010/main" val="3297709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ABC9-9298-CA49-813F-AB9D3339634D}"/>
              </a:ext>
            </a:extLst>
          </p:cNvPr>
          <p:cNvSpPr>
            <a:spLocks noGrp="1"/>
          </p:cNvSpPr>
          <p:nvPr>
            <p:ph type="title"/>
          </p:nvPr>
        </p:nvSpPr>
        <p:spPr/>
        <p:txBody>
          <a:bodyPr/>
          <a:lstStyle/>
          <a:p>
            <a:r>
              <a:rPr lang="en-GB" dirty="0"/>
              <a:t>How do we convert between them all?</a:t>
            </a:r>
          </a:p>
        </p:txBody>
      </p:sp>
      <p:sp>
        <p:nvSpPr>
          <p:cNvPr id="3" name="Content Placeholder 2">
            <a:extLst>
              <a:ext uri="{FF2B5EF4-FFF2-40B4-BE49-F238E27FC236}">
                <a16:creationId xmlns:a16="http://schemas.microsoft.com/office/drawing/2014/main" id="{4A7363A3-8BEA-2E4B-B764-1F3F5175EF41}"/>
              </a:ext>
            </a:extLst>
          </p:cNvPr>
          <p:cNvSpPr>
            <a:spLocks noGrp="1"/>
          </p:cNvSpPr>
          <p:nvPr>
            <p:ph idx="1"/>
          </p:nvPr>
        </p:nvSpPr>
        <p:spPr>
          <a:xfrm>
            <a:off x="838200" y="1825625"/>
            <a:ext cx="10515600" cy="2070514"/>
          </a:xfrm>
        </p:spPr>
        <p:txBody>
          <a:bodyPr>
            <a:normAutofit/>
          </a:bodyPr>
          <a:lstStyle/>
          <a:p>
            <a:r>
              <a:rPr lang="en-GB" sz="1800" dirty="0"/>
              <a:t>Decimal to hexadecimal</a:t>
            </a:r>
          </a:p>
          <a:p>
            <a:r>
              <a:rPr lang="en-GB" sz="1800" dirty="0"/>
              <a:t>If number is larger than 16:</a:t>
            </a:r>
          </a:p>
          <a:p>
            <a:pPr marL="514350" indent="-514350">
              <a:buFont typeface="+mj-lt"/>
              <a:buAutoNum type="arabicPeriod"/>
            </a:pPr>
            <a:r>
              <a:rPr lang="en-GB" sz="1800" dirty="0"/>
              <a:t>Divide number by 16</a:t>
            </a:r>
          </a:p>
          <a:p>
            <a:pPr marL="514350" indent="-514350">
              <a:buFont typeface="+mj-lt"/>
              <a:buAutoNum type="arabicPeriod"/>
            </a:pPr>
            <a:r>
              <a:rPr lang="en-GB" sz="1800" dirty="0"/>
              <a:t>Take hex value of equivalent remainder</a:t>
            </a:r>
          </a:p>
        </p:txBody>
      </p:sp>
      <p:sp>
        <p:nvSpPr>
          <p:cNvPr id="13" name="Content Placeholder 2">
            <a:extLst>
              <a:ext uri="{FF2B5EF4-FFF2-40B4-BE49-F238E27FC236}">
                <a16:creationId xmlns:a16="http://schemas.microsoft.com/office/drawing/2014/main" id="{84673891-8FF9-7143-A908-0BD2C4D3BBC0}"/>
              </a:ext>
            </a:extLst>
          </p:cNvPr>
          <p:cNvSpPr txBox="1">
            <a:spLocks/>
          </p:cNvSpPr>
          <p:nvPr/>
        </p:nvSpPr>
        <p:spPr>
          <a:xfrm>
            <a:off x="838200" y="3646762"/>
            <a:ext cx="10515600" cy="27205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Example: 22</a:t>
            </a:r>
          </a:p>
          <a:p>
            <a:pPr marL="0" indent="0">
              <a:buNone/>
            </a:pPr>
            <a:r>
              <a:rPr lang="en-GB" dirty="0"/>
              <a:t>16 goes into 22 once = 1 = hex 1</a:t>
            </a:r>
          </a:p>
          <a:p>
            <a:pPr marL="0" indent="0">
              <a:buNone/>
            </a:pPr>
            <a:r>
              <a:rPr lang="en-GB" dirty="0"/>
              <a:t>Remainder = 6 = hex 6</a:t>
            </a:r>
          </a:p>
          <a:p>
            <a:pPr marL="0" indent="0">
              <a:buNone/>
            </a:pPr>
            <a:r>
              <a:rPr lang="en-GB" dirty="0"/>
              <a:t>Result: 16</a:t>
            </a:r>
          </a:p>
          <a:p>
            <a:pPr marL="0" indent="0">
              <a:buNone/>
            </a:pPr>
            <a:r>
              <a:rPr lang="en-GB" dirty="0"/>
              <a:t>1x16</a:t>
            </a:r>
            <a:r>
              <a:rPr lang="en-GB" baseline="30000" dirty="0"/>
              <a:t>1 </a:t>
            </a:r>
            <a:r>
              <a:rPr lang="en-GB" dirty="0"/>
              <a:t>+ 6x16</a:t>
            </a:r>
            <a:r>
              <a:rPr lang="en-GB" baseline="30000" dirty="0"/>
              <a:t>0</a:t>
            </a:r>
            <a:endParaRPr lang="en-GB" dirty="0"/>
          </a:p>
        </p:txBody>
      </p:sp>
      <p:pic>
        <p:nvPicPr>
          <p:cNvPr id="15" name="Picture 14" descr="A red sports car&#10;&#10;Description automatically generated with medium confidence">
            <a:extLst>
              <a:ext uri="{FF2B5EF4-FFF2-40B4-BE49-F238E27FC236}">
                <a16:creationId xmlns:a16="http://schemas.microsoft.com/office/drawing/2014/main" id="{409082FB-C7CE-1346-A461-167BA214E75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03096" y="2952164"/>
            <a:ext cx="2841178" cy="1887949"/>
          </a:xfrm>
          <a:prstGeom prst="rect">
            <a:avLst/>
          </a:prstGeom>
        </p:spPr>
      </p:pic>
    </p:spTree>
    <p:extLst>
      <p:ext uri="{BB962C8B-B14F-4D97-AF65-F5344CB8AC3E}">
        <p14:creationId xmlns:p14="http://schemas.microsoft.com/office/powerpoint/2010/main" val="4168735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B379-EFC4-0F42-967F-BB3237224D6B}"/>
              </a:ext>
            </a:extLst>
          </p:cNvPr>
          <p:cNvSpPr>
            <a:spLocks noGrp="1"/>
          </p:cNvSpPr>
          <p:nvPr>
            <p:ph type="title"/>
          </p:nvPr>
        </p:nvSpPr>
        <p:spPr/>
        <p:txBody>
          <a:bodyPr/>
          <a:lstStyle/>
          <a:p>
            <a:r>
              <a:rPr lang="en-GB" dirty="0"/>
              <a:t>Exercises</a:t>
            </a:r>
          </a:p>
        </p:txBody>
      </p:sp>
      <p:sp>
        <p:nvSpPr>
          <p:cNvPr id="3" name="Content Placeholder 2">
            <a:extLst>
              <a:ext uri="{FF2B5EF4-FFF2-40B4-BE49-F238E27FC236}">
                <a16:creationId xmlns:a16="http://schemas.microsoft.com/office/drawing/2014/main" id="{A5892B2E-EB2F-9D4E-8113-EA2E34004936}"/>
              </a:ext>
            </a:extLst>
          </p:cNvPr>
          <p:cNvSpPr>
            <a:spLocks noGrp="1"/>
          </p:cNvSpPr>
          <p:nvPr>
            <p:ph idx="1"/>
          </p:nvPr>
        </p:nvSpPr>
        <p:spPr/>
        <p:txBody>
          <a:bodyPr/>
          <a:lstStyle/>
          <a:p>
            <a:r>
              <a:rPr lang="en-GB" dirty="0"/>
              <a:t>What would these decimal numbers be in hexadecimal?</a:t>
            </a:r>
          </a:p>
          <a:p>
            <a:pPr lvl="1"/>
            <a:r>
              <a:rPr lang="en-GB" dirty="0"/>
              <a:t>138</a:t>
            </a:r>
          </a:p>
          <a:p>
            <a:pPr lvl="1"/>
            <a:r>
              <a:rPr lang="en-GB" dirty="0"/>
              <a:t>8</a:t>
            </a:r>
          </a:p>
          <a:p>
            <a:pPr lvl="1"/>
            <a:r>
              <a:rPr lang="en-GB" dirty="0"/>
              <a:t>2748</a:t>
            </a:r>
          </a:p>
          <a:p>
            <a:pPr marL="457200" lvl="1" indent="0">
              <a:buNone/>
            </a:pPr>
            <a:endParaRPr lang="en-GB" dirty="0"/>
          </a:p>
        </p:txBody>
      </p:sp>
    </p:spTree>
    <p:extLst>
      <p:ext uri="{BB962C8B-B14F-4D97-AF65-F5344CB8AC3E}">
        <p14:creationId xmlns:p14="http://schemas.microsoft.com/office/powerpoint/2010/main" val="3404439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B379-EFC4-0F42-967F-BB3237224D6B}"/>
              </a:ext>
            </a:extLst>
          </p:cNvPr>
          <p:cNvSpPr>
            <a:spLocks noGrp="1"/>
          </p:cNvSpPr>
          <p:nvPr>
            <p:ph type="title"/>
          </p:nvPr>
        </p:nvSpPr>
        <p:spPr/>
        <p:txBody>
          <a:bodyPr/>
          <a:lstStyle/>
          <a:p>
            <a:r>
              <a:rPr lang="en-GB" dirty="0"/>
              <a:t>Answers</a:t>
            </a:r>
          </a:p>
        </p:txBody>
      </p:sp>
      <p:sp>
        <p:nvSpPr>
          <p:cNvPr id="3" name="Content Placeholder 2">
            <a:extLst>
              <a:ext uri="{FF2B5EF4-FFF2-40B4-BE49-F238E27FC236}">
                <a16:creationId xmlns:a16="http://schemas.microsoft.com/office/drawing/2014/main" id="{A5892B2E-EB2F-9D4E-8113-EA2E34004936}"/>
              </a:ext>
            </a:extLst>
          </p:cNvPr>
          <p:cNvSpPr>
            <a:spLocks noGrp="1"/>
          </p:cNvSpPr>
          <p:nvPr>
            <p:ph idx="1"/>
          </p:nvPr>
        </p:nvSpPr>
        <p:spPr/>
        <p:txBody>
          <a:bodyPr/>
          <a:lstStyle/>
          <a:p>
            <a:r>
              <a:rPr lang="en-GB" dirty="0"/>
              <a:t>What would these decimal numbers be in hexadecimal?</a:t>
            </a:r>
          </a:p>
          <a:p>
            <a:pPr lvl="1"/>
            <a:r>
              <a:rPr lang="en-GB" dirty="0"/>
              <a:t>138 = 8A</a:t>
            </a:r>
          </a:p>
          <a:p>
            <a:pPr lvl="1"/>
            <a:r>
              <a:rPr lang="en-GB" dirty="0"/>
              <a:t>8 = 8</a:t>
            </a:r>
          </a:p>
          <a:p>
            <a:pPr lvl="1"/>
            <a:r>
              <a:rPr lang="en-GB" dirty="0"/>
              <a:t>2748 = ABC</a:t>
            </a:r>
          </a:p>
          <a:p>
            <a:pPr marL="457200" lvl="1" indent="0">
              <a:buNone/>
            </a:pPr>
            <a:endParaRPr lang="en-GB" dirty="0"/>
          </a:p>
        </p:txBody>
      </p:sp>
      <p:pic>
        <p:nvPicPr>
          <p:cNvPr id="8" name="Picture 2" descr="Model 101 | Terminator Wiki | Fandom">
            <a:extLst>
              <a:ext uri="{FF2B5EF4-FFF2-40B4-BE49-F238E27FC236}">
                <a16:creationId xmlns:a16="http://schemas.microsoft.com/office/drawing/2014/main" id="{60F93953-20CE-6E4C-A4F7-89C6EC2DB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825" y="3273287"/>
            <a:ext cx="2626604" cy="2545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01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ABC9-9298-CA49-813F-AB9D3339634D}"/>
              </a:ext>
            </a:extLst>
          </p:cNvPr>
          <p:cNvSpPr>
            <a:spLocks noGrp="1"/>
          </p:cNvSpPr>
          <p:nvPr>
            <p:ph type="title"/>
          </p:nvPr>
        </p:nvSpPr>
        <p:spPr/>
        <p:txBody>
          <a:bodyPr/>
          <a:lstStyle/>
          <a:p>
            <a:r>
              <a:rPr lang="en-GB" dirty="0"/>
              <a:t>How do we convert between them all? Part 2</a:t>
            </a:r>
          </a:p>
        </p:txBody>
      </p:sp>
      <p:sp>
        <p:nvSpPr>
          <p:cNvPr id="3" name="Content Placeholder 2">
            <a:extLst>
              <a:ext uri="{FF2B5EF4-FFF2-40B4-BE49-F238E27FC236}">
                <a16:creationId xmlns:a16="http://schemas.microsoft.com/office/drawing/2014/main" id="{4A7363A3-8BEA-2E4B-B764-1F3F5175EF41}"/>
              </a:ext>
            </a:extLst>
          </p:cNvPr>
          <p:cNvSpPr>
            <a:spLocks noGrp="1"/>
          </p:cNvSpPr>
          <p:nvPr>
            <p:ph idx="1"/>
          </p:nvPr>
        </p:nvSpPr>
        <p:spPr>
          <a:xfrm>
            <a:off x="838200" y="1825624"/>
            <a:ext cx="10515600" cy="2600601"/>
          </a:xfrm>
        </p:spPr>
        <p:txBody>
          <a:bodyPr>
            <a:normAutofit/>
          </a:bodyPr>
          <a:lstStyle/>
          <a:p>
            <a:r>
              <a:rPr lang="en-GB" sz="2400" dirty="0"/>
              <a:t>Binary to hexadecimal</a:t>
            </a:r>
          </a:p>
          <a:p>
            <a:r>
              <a:rPr lang="en-GB" sz="2400" dirty="0"/>
              <a:t>Starting from the right, break up into groups of 4</a:t>
            </a:r>
          </a:p>
          <a:p>
            <a:r>
              <a:rPr lang="en-GB" sz="2400" dirty="0"/>
              <a:t>Convert each group into decimal </a:t>
            </a:r>
          </a:p>
          <a:p>
            <a:r>
              <a:rPr lang="en-GB" sz="2400" dirty="0"/>
              <a:t>Convert each decimal to hex</a:t>
            </a:r>
          </a:p>
          <a:p>
            <a:r>
              <a:rPr lang="en-GB" sz="2400" dirty="0"/>
              <a:t>Put the hex digits together</a:t>
            </a:r>
          </a:p>
        </p:txBody>
      </p:sp>
      <p:pic>
        <p:nvPicPr>
          <p:cNvPr id="5" name="Picture 4" descr="A white sports car&#10;&#10;Description automatically generated with medium confidence">
            <a:extLst>
              <a:ext uri="{FF2B5EF4-FFF2-40B4-BE49-F238E27FC236}">
                <a16:creationId xmlns:a16="http://schemas.microsoft.com/office/drawing/2014/main" id="{DFF45F17-00E1-9A49-B1A3-44D6B6FB7E1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388833" y="2442227"/>
            <a:ext cx="2964967" cy="1973546"/>
          </a:xfrm>
          <a:prstGeom prst="rect">
            <a:avLst/>
          </a:prstGeom>
        </p:spPr>
      </p:pic>
    </p:spTree>
    <p:extLst>
      <p:ext uri="{BB962C8B-B14F-4D97-AF65-F5344CB8AC3E}">
        <p14:creationId xmlns:p14="http://schemas.microsoft.com/office/powerpoint/2010/main" val="526332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ABC9-9298-CA49-813F-AB9D3339634D}"/>
              </a:ext>
            </a:extLst>
          </p:cNvPr>
          <p:cNvSpPr>
            <a:spLocks noGrp="1"/>
          </p:cNvSpPr>
          <p:nvPr>
            <p:ph type="title"/>
          </p:nvPr>
        </p:nvSpPr>
        <p:spPr/>
        <p:txBody>
          <a:bodyPr/>
          <a:lstStyle/>
          <a:p>
            <a:r>
              <a:rPr lang="en-GB" dirty="0"/>
              <a:t>How do we convert between them all? Part 2</a:t>
            </a:r>
          </a:p>
        </p:txBody>
      </p:sp>
      <p:sp>
        <p:nvSpPr>
          <p:cNvPr id="3" name="Content Placeholder 2">
            <a:extLst>
              <a:ext uri="{FF2B5EF4-FFF2-40B4-BE49-F238E27FC236}">
                <a16:creationId xmlns:a16="http://schemas.microsoft.com/office/drawing/2014/main" id="{4A7363A3-8BEA-2E4B-B764-1F3F5175EF41}"/>
              </a:ext>
            </a:extLst>
          </p:cNvPr>
          <p:cNvSpPr>
            <a:spLocks noGrp="1"/>
          </p:cNvSpPr>
          <p:nvPr>
            <p:ph idx="1"/>
          </p:nvPr>
        </p:nvSpPr>
        <p:spPr>
          <a:xfrm>
            <a:off x="838200" y="1825624"/>
            <a:ext cx="10515600" cy="2600601"/>
          </a:xfrm>
        </p:spPr>
        <p:txBody>
          <a:bodyPr>
            <a:normAutofit/>
          </a:bodyPr>
          <a:lstStyle/>
          <a:p>
            <a:r>
              <a:rPr lang="en-GB" sz="1800" dirty="0"/>
              <a:t>Binary to hexadecimal</a:t>
            </a:r>
          </a:p>
          <a:p>
            <a:r>
              <a:rPr lang="en-GB" sz="1800" dirty="0"/>
              <a:t>Starting from the right, break up into groups of 4</a:t>
            </a:r>
          </a:p>
          <a:p>
            <a:r>
              <a:rPr lang="en-GB" sz="1800" dirty="0"/>
              <a:t>Convert each group into decimal </a:t>
            </a:r>
          </a:p>
          <a:p>
            <a:r>
              <a:rPr lang="en-GB" sz="1800" dirty="0"/>
              <a:t>Convert each decimal to hex</a:t>
            </a:r>
          </a:p>
          <a:p>
            <a:r>
              <a:rPr lang="en-GB" sz="1800" dirty="0"/>
              <a:t>Put the hex digits together</a:t>
            </a:r>
          </a:p>
        </p:txBody>
      </p:sp>
      <p:sp>
        <p:nvSpPr>
          <p:cNvPr id="4" name="Content Placeholder 2">
            <a:extLst>
              <a:ext uri="{FF2B5EF4-FFF2-40B4-BE49-F238E27FC236}">
                <a16:creationId xmlns:a16="http://schemas.microsoft.com/office/drawing/2014/main" id="{6B7C35FA-0975-F74D-A957-18736C32D1B7}"/>
              </a:ext>
            </a:extLst>
          </p:cNvPr>
          <p:cNvSpPr txBox="1">
            <a:spLocks/>
          </p:cNvSpPr>
          <p:nvPr/>
        </p:nvSpPr>
        <p:spPr>
          <a:xfrm>
            <a:off x="838200" y="3646762"/>
            <a:ext cx="10515600" cy="27205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Example: </a:t>
            </a:r>
            <a:r>
              <a:rPr lang="en-GB" b="0" i="0" u="none" strike="noStrike" dirty="0">
                <a:solidFill>
                  <a:srgbClr val="231F20"/>
                </a:solidFill>
                <a:effectLst/>
                <a:latin typeface="ReithSans"/>
              </a:rPr>
              <a:t>11000011</a:t>
            </a:r>
          </a:p>
          <a:p>
            <a:pPr marL="0" indent="0">
              <a:buNone/>
            </a:pPr>
            <a:r>
              <a:rPr lang="en-GB" dirty="0">
                <a:solidFill>
                  <a:srgbClr val="231F20"/>
                </a:solidFill>
                <a:latin typeface="ReithSans"/>
              </a:rPr>
              <a:t>1100			0011</a:t>
            </a:r>
          </a:p>
          <a:p>
            <a:pPr marL="0" indent="0">
              <a:buNone/>
            </a:pPr>
            <a:r>
              <a:rPr lang="en-GB" b="0" i="0" u="none" strike="noStrike" dirty="0">
                <a:solidFill>
                  <a:srgbClr val="231F20"/>
                </a:solidFill>
                <a:effectLst/>
                <a:latin typeface="ReithSans"/>
              </a:rPr>
              <a:t>1100 = 12 		0011 = 3</a:t>
            </a:r>
          </a:p>
          <a:p>
            <a:pPr marL="0" indent="0">
              <a:buNone/>
            </a:pPr>
            <a:r>
              <a:rPr lang="en-GB" b="0" i="0" u="none" strike="noStrike" dirty="0">
                <a:solidFill>
                  <a:srgbClr val="231F20"/>
                </a:solidFill>
                <a:effectLst/>
                <a:latin typeface="ReithSans"/>
              </a:rPr>
              <a:t>12 = hex C 		3 = hex 3</a:t>
            </a:r>
          </a:p>
          <a:p>
            <a:pPr marL="0" indent="0">
              <a:buNone/>
            </a:pPr>
            <a:r>
              <a:rPr lang="en-GB" dirty="0">
                <a:solidFill>
                  <a:srgbClr val="231F20"/>
                </a:solidFill>
                <a:latin typeface="ReithSans"/>
              </a:rPr>
              <a:t>Result = C3</a:t>
            </a:r>
            <a:endParaRPr lang="en-GB" dirty="0"/>
          </a:p>
        </p:txBody>
      </p:sp>
      <p:pic>
        <p:nvPicPr>
          <p:cNvPr id="5" name="Picture 4" descr="A white sports car&#10;&#10;Description automatically generated with medium confidence">
            <a:extLst>
              <a:ext uri="{FF2B5EF4-FFF2-40B4-BE49-F238E27FC236}">
                <a16:creationId xmlns:a16="http://schemas.microsoft.com/office/drawing/2014/main" id="{BD6002AD-F20A-754F-B3B8-54F56BA007C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388833" y="2442227"/>
            <a:ext cx="2964967" cy="1973546"/>
          </a:xfrm>
          <a:prstGeom prst="rect">
            <a:avLst/>
          </a:prstGeom>
        </p:spPr>
      </p:pic>
    </p:spTree>
    <p:extLst>
      <p:ext uri="{BB962C8B-B14F-4D97-AF65-F5344CB8AC3E}">
        <p14:creationId xmlns:p14="http://schemas.microsoft.com/office/powerpoint/2010/main" val="3046518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B379-EFC4-0F42-967F-BB3237224D6B}"/>
              </a:ext>
            </a:extLst>
          </p:cNvPr>
          <p:cNvSpPr>
            <a:spLocks noGrp="1"/>
          </p:cNvSpPr>
          <p:nvPr>
            <p:ph type="title"/>
          </p:nvPr>
        </p:nvSpPr>
        <p:spPr/>
        <p:txBody>
          <a:bodyPr/>
          <a:lstStyle/>
          <a:p>
            <a:r>
              <a:rPr lang="en-GB" dirty="0"/>
              <a:t>Exercises</a:t>
            </a:r>
          </a:p>
        </p:txBody>
      </p:sp>
      <p:sp>
        <p:nvSpPr>
          <p:cNvPr id="3" name="Content Placeholder 2">
            <a:extLst>
              <a:ext uri="{FF2B5EF4-FFF2-40B4-BE49-F238E27FC236}">
                <a16:creationId xmlns:a16="http://schemas.microsoft.com/office/drawing/2014/main" id="{A5892B2E-EB2F-9D4E-8113-EA2E34004936}"/>
              </a:ext>
            </a:extLst>
          </p:cNvPr>
          <p:cNvSpPr>
            <a:spLocks noGrp="1"/>
          </p:cNvSpPr>
          <p:nvPr>
            <p:ph idx="1"/>
          </p:nvPr>
        </p:nvSpPr>
        <p:spPr/>
        <p:txBody>
          <a:bodyPr/>
          <a:lstStyle/>
          <a:p>
            <a:r>
              <a:rPr lang="en-GB" dirty="0"/>
              <a:t>What would these binary numbers be in hexadecimal?</a:t>
            </a:r>
          </a:p>
          <a:p>
            <a:pPr lvl="1"/>
            <a:r>
              <a:rPr lang="en-GB" dirty="0"/>
              <a:t>1101</a:t>
            </a:r>
          </a:p>
          <a:p>
            <a:pPr lvl="1"/>
            <a:r>
              <a:rPr lang="en-GB" dirty="0"/>
              <a:t>11011101</a:t>
            </a:r>
          </a:p>
          <a:p>
            <a:pPr lvl="1"/>
            <a:r>
              <a:rPr lang="en-GB" dirty="0"/>
              <a:t>100100110</a:t>
            </a:r>
          </a:p>
          <a:p>
            <a:pPr marL="457200" lvl="1" indent="0">
              <a:buNone/>
            </a:pPr>
            <a:endParaRPr lang="en-GB" dirty="0"/>
          </a:p>
        </p:txBody>
      </p:sp>
    </p:spTree>
    <p:extLst>
      <p:ext uri="{BB962C8B-B14F-4D97-AF65-F5344CB8AC3E}">
        <p14:creationId xmlns:p14="http://schemas.microsoft.com/office/powerpoint/2010/main" val="1408181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B379-EFC4-0F42-967F-BB3237224D6B}"/>
              </a:ext>
            </a:extLst>
          </p:cNvPr>
          <p:cNvSpPr>
            <a:spLocks noGrp="1"/>
          </p:cNvSpPr>
          <p:nvPr>
            <p:ph type="title"/>
          </p:nvPr>
        </p:nvSpPr>
        <p:spPr/>
        <p:txBody>
          <a:bodyPr/>
          <a:lstStyle/>
          <a:p>
            <a:r>
              <a:rPr lang="en-GB" dirty="0"/>
              <a:t>Answers</a:t>
            </a:r>
          </a:p>
        </p:txBody>
      </p:sp>
      <p:sp>
        <p:nvSpPr>
          <p:cNvPr id="3" name="Content Placeholder 2">
            <a:extLst>
              <a:ext uri="{FF2B5EF4-FFF2-40B4-BE49-F238E27FC236}">
                <a16:creationId xmlns:a16="http://schemas.microsoft.com/office/drawing/2014/main" id="{A5892B2E-EB2F-9D4E-8113-EA2E34004936}"/>
              </a:ext>
            </a:extLst>
          </p:cNvPr>
          <p:cNvSpPr>
            <a:spLocks noGrp="1"/>
          </p:cNvSpPr>
          <p:nvPr>
            <p:ph idx="1"/>
          </p:nvPr>
        </p:nvSpPr>
        <p:spPr/>
        <p:txBody>
          <a:bodyPr/>
          <a:lstStyle/>
          <a:p>
            <a:r>
              <a:rPr lang="en-GB" dirty="0"/>
              <a:t>What would these binary numbers be in hexadecimal?</a:t>
            </a:r>
          </a:p>
          <a:p>
            <a:pPr lvl="1"/>
            <a:r>
              <a:rPr lang="en-GB" dirty="0"/>
              <a:t>1101 - D</a:t>
            </a:r>
          </a:p>
          <a:p>
            <a:pPr lvl="1"/>
            <a:r>
              <a:rPr lang="en-GB" dirty="0"/>
              <a:t>11011101 – DD </a:t>
            </a:r>
          </a:p>
          <a:p>
            <a:pPr lvl="1"/>
            <a:r>
              <a:rPr lang="en-GB" dirty="0"/>
              <a:t>100100110 - 146</a:t>
            </a:r>
          </a:p>
          <a:p>
            <a:pPr lvl="1"/>
            <a:endParaRPr lang="en-GB" dirty="0"/>
          </a:p>
          <a:p>
            <a:pPr marL="914400" lvl="1" indent="-457200">
              <a:buAutoNum type="arabicPlain"/>
            </a:pPr>
            <a:r>
              <a:rPr lang="en-GB" dirty="0"/>
              <a:t>0010	0110</a:t>
            </a:r>
          </a:p>
          <a:p>
            <a:pPr marL="457200" lvl="1" indent="0">
              <a:buNone/>
            </a:pPr>
            <a:r>
              <a:rPr lang="en-GB" dirty="0"/>
              <a:t>1	4	4+2(6)</a:t>
            </a:r>
          </a:p>
          <a:p>
            <a:pPr marL="457200" lvl="1" indent="0">
              <a:buNone/>
            </a:pPr>
            <a:r>
              <a:rPr lang="en-GB" dirty="0"/>
              <a:t>146</a:t>
            </a:r>
          </a:p>
          <a:p>
            <a:pPr marL="457200" lvl="1" indent="0">
              <a:buNone/>
            </a:pPr>
            <a:endParaRPr lang="en-GB" dirty="0"/>
          </a:p>
          <a:p>
            <a:pPr marL="457200" lvl="1" indent="0">
              <a:buNone/>
            </a:pPr>
            <a:endParaRPr lang="en-GB" dirty="0"/>
          </a:p>
          <a:p>
            <a:pPr marL="457200" lvl="1" indent="0">
              <a:buNone/>
            </a:pPr>
            <a:endParaRPr lang="en-GB" dirty="0"/>
          </a:p>
        </p:txBody>
      </p:sp>
      <p:pic>
        <p:nvPicPr>
          <p:cNvPr id="8194" name="Picture 2" descr="Model 101 | Terminator Wiki | Fandom">
            <a:extLst>
              <a:ext uri="{FF2B5EF4-FFF2-40B4-BE49-F238E27FC236}">
                <a16:creationId xmlns:a16="http://schemas.microsoft.com/office/drawing/2014/main" id="{F3915770-13D0-F84E-B5C4-5F410F0BE3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442" y="3140473"/>
            <a:ext cx="1945309" cy="2793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729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ABC9-9298-CA49-813F-AB9D3339634D}"/>
              </a:ext>
            </a:extLst>
          </p:cNvPr>
          <p:cNvSpPr>
            <a:spLocks noGrp="1"/>
          </p:cNvSpPr>
          <p:nvPr>
            <p:ph type="title"/>
          </p:nvPr>
        </p:nvSpPr>
        <p:spPr/>
        <p:txBody>
          <a:bodyPr/>
          <a:lstStyle/>
          <a:p>
            <a:r>
              <a:rPr lang="en-GB" dirty="0"/>
              <a:t>How do we convert between them all? Part 3</a:t>
            </a:r>
          </a:p>
        </p:txBody>
      </p:sp>
      <p:sp>
        <p:nvSpPr>
          <p:cNvPr id="3" name="Content Placeholder 2">
            <a:extLst>
              <a:ext uri="{FF2B5EF4-FFF2-40B4-BE49-F238E27FC236}">
                <a16:creationId xmlns:a16="http://schemas.microsoft.com/office/drawing/2014/main" id="{4A7363A3-8BEA-2E4B-B764-1F3F5175EF41}"/>
              </a:ext>
            </a:extLst>
          </p:cNvPr>
          <p:cNvSpPr>
            <a:spLocks noGrp="1"/>
          </p:cNvSpPr>
          <p:nvPr>
            <p:ph idx="1"/>
          </p:nvPr>
        </p:nvSpPr>
        <p:spPr>
          <a:xfrm>
            <a:off x="838200" y="1825624"/>
            <a:ext cx="10515600" cy="2600601"/>
          </a:xfrm>
        </p:spPr>
        <p:txBody>
          <a:bodyPr>
            <a:normAutofit/>
          </a:bodyPr>
          <a:lstStyle/>
          <a:p>
            <a:r>
              <a:rPr lang="en-GB" sz="2400" dirty="0"/>
              <a:t>Hexadecimal to binary</a:t>
            </a:r>
          </a:p>
          <a:p>
            <a:r>
              <a:rPr lang="en-GB" sz="2400" dirty="0"/>
              <a:t>Split hex into individual digits</a:t>
            </a:r>
          </a:p>
          <a:p>
            <a:r>
              <a:rPr lang="en-GB" sz="2400" dirty="0"/>
              <a:t>Convert each hex to decimal</a:t>
            </a:r>
          </a:p>
          <a:p>
            <a:r>
              <a:rPr lang="en-GB" sz="2400" dirty="0"/>
              <a:t>Convert each decimal to binary</a:t>
            </a:r>
          </a:p>
          <a:p>
            <a:r>
              <a:rPr lang="en-GB" sz="2400" dirty="0"/>
              <a:t>Put the binary digits together</a:t>
            </a:r>
          </a:p>
        </p:txBody>
      </p:sp>
      <p:pic>
        <p:nvPicPr>
          <p:cNvPr id="6" name="Picture 5" descr="A black car on a road&#10;&#10;Description automatically generated with medium confidence">
            <a:extLst>
              <a:ext uri="{FF2B5EF4-FFF2-40B4-BE49-F238E27FC236}">
                <a16:creationId xmlns:a16="http://schemas.microsoft.com/office/drawing/2014/main" id="{2DAA05C0-22D0-6E4C-9307-832EABE1072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997148" y="2194172"/>
            <a:ext cx="4002155" cy="1863503"/>
          </a:xfrm>
          <a:prstGeom prst="rect">
            <a:avLst/>
          </a:prstGeom>
        </p:spPr>
      </p:pic>
    </p:spTree>
    <p:extLst>
      <p:ext uri="{BB962C8B-B14F-4D97-AF65-F5344CB8AC3E}">
        <p14:creationId xmlns:p14="http://schemas.microsoft.com/office/powerpoint/2010/main" val="3346777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ABC9-9298-CA49-813F-AB9D3339634D}"/>
              </a:ext>
            </a:extLst>
          </p:cNvPr>
          <p:cNvSpPr>
            <a:spLocks noGrp="1"/>
          </p:cNvSpPr>
          <p:nvPr>
            <p:ph type="title"/>
          </p:nvPr>
        </p:nvSpPr>
        <p:spPr/>
        <p:txBody>
          <a:bodyPr/>
          <a:lstStyle/>
          <a:p>
            <a:r>
              <a:rPr lang="en-GB" dirty="0"/>
              <a:t>How do we convert between them all? Part 3</a:t>
            </a:r>
          </a:p>
        </p:txBody>
      </p:sp>
      <p:sp>
        <p:nvSpPr>
          <p:cNvPr id="4" name="Content Placeholder 2">
            <a:extLst>
              <a:ext uri="{FF2B5EF4-FFF2-40B4-BE49-F238E27FC236}">
                <a16:creationId xmlns:a16="http://schemas.microsoft.com/office/drawing/2014/main" id="{6B7C35FA-0975-F74D-A957-18736C32D1B7}"/>
              </a:ext>
            </a:extLst>
          </p:cNvPr>
          <p:cNvSpPr txBox="1">
            <a:spLocks/>
          </p:cNvSpPr>
          <p:nvPr/>
        </p:nvSpPr>
        <p:spPr>
          <a:xfrm>
            <a:off x="838200" y="3646762"/>
            <a:ext cx="10515600" cy="27205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Example: </a:t>
            </a:r>
            <a:r>
              <a:rPr lang="en-GB" b="0" i="0" u="none" strike="noStrike" dirty="0">
                <a:solidFill>
                  <a:srgbClr val="231F20"/>
                </a:solidFill>
                <a:effectLst/>
                <a:latin typeface="ReithSans"/>
              </a:rPr>
              <a:t>28</a:t>
            </a:r>
          </a:p>
          <a:p>
            <a:pPr marL="0" indent="0">
              <a:buNone/>
            </a:pPr>
            <a:r>
              <a:rPr lang="en-GB" dirty="0">
                <a:solidFill>
                  <a:srgbClr val="231F20"/>
                </a:solidFill>
                <a:latin typeface="ReithSans"/>
              </a:rPr>
              <a:t>2			8</a:t>
            </a:r>
          </a:p>
          <a:p>
            <a:pPr marL="0" indent="0">
              <a:buNone/>
            </a:pPr>
            <a:r>
              <a:rPr lang="en-GB" b="0" i="0" u="none" strike="noStrike" dirty="0">
                <a:solidFill>
                  <a:srgbClr val="231F20"/>
                </a:solidFill>
                <a:effectLst/>
                <a:latin typeface="ReithSans"/>
              </a:rPr>
              <a:t>2 = 0010 		8 =1000</a:t>
            </a:r>
          </a:p>
          <a:p>
            <a:pPr marL="0" indent="0">
              <a:buNone/>
            </a:pPr>
            <a:r>
              <a:rPr lang="en-GB" dirty="0">
                <a:solidFill>
                  <a:srgbClr val="231F20"/>
                </a:solidFill>
                <a:latin typeface="ReithSans"/>
              </a:rPr>
              <a:t>Result = 00101000</a:t>
            </a:r>
            <a:endParaRPr lang="en-GB" dirty="0"/>
          </a:p>
        </p:txBody>
      </p:sp>
      <p:pic>
        <p:nvPicPr>
          <p:cNvPr id="6" name="Picture 5" descr="A black car on a road&#10;&#10;Description automatically generated with medium confidence">
            <a:extLst>
              <a:ext uri="{FF2B5EF4-FFF2-40B4-BE49-F238E27FC236}">
                <a16:creationId xmlns:a16="http://schemas.microsoft.com/office/drawing/2014/main" id="{718FD3B0-D7AF-5047-8DEE-9A9872CA30A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997148" y="2194172"/>
            <a:ext cx="4002155" cy="1863503"/>
          </a:xfrm>
          <a:prstGeom prst="rect">
            <a:avLst/>
          </a:prstGeom>
        </p:spPr>
      </p:pic>
      <p:sp>
        <p:nvSpPr>
          <p:cNvPr id="9" name="Content Placeholder 2">
            <a:extLst>
              <a:ext uri="{FF2B5EF4-FFF2-40B4-BE49-F238E27FC236}">
                <a16:creationId xmlns:a16="http://schemas.microsoft.com/office/drawing/2014/main" id="{664395FF-B716-F94F-9C5C-10CE0E66EA37}"/>
              </a:ext>
            </a:extLst>
          </p:cNvPr>
          <p:cNvSpPr>
            <a:spLocks noGrp="1"/>
          </p:cNvSpPr>
          <p:nvPr>
            <p:ph idx="1"/>
          </p:nvPr>
        </p:nvSpPr>
        <p:spPr>
          <a:xfrm>
            <a:off x="838200" y="1825625"/>
            <a:ext cx="10515600" cy="1603376"/>
          </a:xfrm>
        </p:spPr>
        <p:txBody>
          <a:bodyPr>
            <a:normAutofit/>
          </a:bodyPr>
          <a:lstStyle/>
          <a:p>
            <a:r>
              <a:rPr lang="en-GB" sz="1400" dirty="0"/>
              <a:t>Hexadecimal to binary</a:t>
            </a:r>
          </a:p>
          <a:p>
            <a:r>
              <a:rPr lang="en-GB" sz="1400" dirty="0"/>
              <a:t>Split hex into individual digits</a:t>
            </a:r>
          </a:p>
          <a:p>
            <a:r>
              <a:rPr lang="en-GB" sz="1400" dirty="0"/>
              <a:t>Convert each hex to decimal</a:t>
            </a:r>
          </a:p>
          <a:p>
            <a:r>
              <a:rPr lang="en-GB" sz="1400" dirty="0"/>
              <a:t>Convert each decimal to binary</a:t>
            </a:r>
          </a:p>
          <a:p>
            <a:r>
              <a:rPr lang="en-GB" sz="1400" dirty="0"/>
              <a:t>Put the binary digits together</a:t>
            </a:r>
          </a:p>
        </p:txBody>
      </p:sp>
    </p:spTree>
    <p:extLst>
      <p:ext uri="{BB962C8B-B14F-4D97-AF65-F5344CB8AC3E}">
        <p14:creationId xmlns:p14="http://schemas.microsoft.com/office/powerpoint/2010/main" val="1175501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B4F03-0DA0-8544-AB04-930623D29C81}"/>
              </a:ext>
            </a:extLst>
          </p:cNvPr>
          <p:cNvSpPr>
            <a:spLocks noGrp="1"/>
          </p:cNvSpPr>
          <p:nvPr>
            <p:ph type="title"/>
          </p:nvPr>
        </p:nvSpPr>
        <p:spPr/>
        <p:txBody>
          <a:bodyPr/>
          <a:lstStyle/>
          <a:p>
            <a:r>
              <a:rPr lang="en-GB" dirty="0"/>
              <a:t>Binary – the B all and end all</a:t>
            </a:r>
          </a:p>
        </p:txBody>
      </p:sp>
      <p:sp>
        <p:nvSpPr>
          <p:cNvPr id="3" name="Content Placeholder 2">
            <a:extLst>
              <a:ext uri="{FF2B5EF4-FFF2-40B4-BE49-F238E27FC236}">
                <a16:creationId xmlns:a16="http://schemas.microsoft.com/office/drawing/2014/main" id="{8FFE0985-8F79-A645-99A5-84DD7DA698EA}"/>
              </a:ext>
            </a:extLst>
          </p:cNvPr>
          <p:cNvSpPr>
            <a:spLocks noGrp="1"/>
          </p:cNvSpPr>
          <p:nvPr>
            <p:ph idx="1"/>
          </p:nvPr>
        </p:nvSpPr>
        <p:spPr/>
        <p:txBody>
          <a:bodyPr/>
          <a:lstStyle/>
          <a:p>
            <a:r>
              <a:rPr lang="en-GB" dirty="0"/>
              <a:t>Computers use binary to store information</a:t>
            </a:r>
          </a:p>
          <a:p>
            <a:r>
              <a:rPr lang="en-GB" dirty="0"/>
              <a:t>Imagine explaining everything that you know in 0 and 1!</a:t>
            </a:r>
          </a:p>
        </p:txBody>
      </p:sp>
    </p:spTree>
    <p:extLst>
      <p:ext uri="{BB962C8B-B14F-4D97-AF65-F5344CB8AC3E}">
        <p14:creationId xmlns:p14="http://schemas.microsoft.com/office/powerpoint/2010/main" val="2189413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B379-EFC4-0F42-967F-BB3237224D6B}"/>
              </a:ext>
            </a:extLst>
          </p:cNvPr>
          <p:cNvSpPr>
            <a:spLocks noGrp="1"/>
          </p:cNvSpPr>
          <p:nvPr>
            <p:ph type="title"/>
          </p:nvPr>
        </p:nvSpPr>
        <p:spPr/>
        <p:txBody>
          <a:bodyPr/>
          <a:lstStyle/>
          <a:p>
            <a:r>
              <a:rPr lang="en-GB" dirty="0"/>
              <a:t>Exercises</a:t>
            </a:r>
          </a:p>
        </p:txBody>
      </p:sp>
      <p:sp>
        <p:nvSpPr>
          <p:cNvPr id="3" name="Content Placeholder 2">
            <a:extLst>
              <a:ext uri="{FF2B5EF4-FFF2-40B4-BE49-F238E27FC236}">
                <a16:creationId xmlns:a16="http://schemas.microsoft.com/office/drawing/2014/main" id="{A5892B2E-EB2F-9D4E-8113-EA2E34004936}"/>
              </a:ext>
            </a:extLst>
          </p:cNvPr>
          <p:cNvSpPr>
            <a:spLocks noGrp="1"/>
          </p:cNvSpPr>
          <p:nvPr>
            <p:ph idx="1"/>
          </p:nvPr>
        </p:nvSpPr>
        <p:spPr/>
        <p:txBody>
          <a:bodyPr/>
          <a:lstStyle/>
          <a:p>
            <a:r>
              <a:rPr lang="en-GB" dirty="0"/>
              <a:t>What would these hex numbers be in binary?</a:t>
            </a:r>
          </a:p>
          <a:p>
            <a:pPr lvl="1"/>
            <a:r>
              <a:rPr lang="en-GB" dirty="0"/>
              <a:t>11</a:t>
            </a:r>
          </a:p>
          <a:p>
            <a:pPr lvl="1"/>
            <a:r>
              <a:rPr lang="en-GB" dirty="0"/>
              <a:t>2B</a:t>
            </a:r>
          </a:p>
          <a:p>
            <a:pPr lvl="1"/>
            <a:r>
              <a:rPr lang="en-GB" dirty="0"/>
              <a:t>AA</a:t>
            </a:r>
          </a:p>
          <a:p>
            <a:pPr marL="457200" lvl="1" indent="0">
              <a:buNone/>
            </a:pPr>
            <a:endParaRPr lang="en-GB" dirty="0"/>
          </a:p>
        </p:txBody>
      </p:sp>
    </p:spTree>
    <p:extLst>
      <p:ext uri="{BB962C8B-B14F-4D97-AF65-F5344CB8AC3E}">
        <p14:creationId xmlns:p14="http://schemas.microsoft.com/office/powerpoint/2010/main" val="4131480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B379-EFC4-0F42-967F-BB3237224D6B}"/>
              </a:ext>
            </a:extLst>
          </p:cNvPr>
          <p:cNvSpPr>
            <a:spLocks noGrp="1"/>
          </p:cNvSpPr>
          <p:nvPr>
            <p:ph type="title"/>
          </p:nvPr>
        </p:nvSpPr>
        <p:spPr/>
        <p:txBody>
          <a:bodyPr/>
          <a:lstStyle/>
          <a:p>
            <a:r>
              <a:rPr lang="en-GB" dirty="0"/>
              <a:t>Answers</a:t>
            </a:r>
          </a:p>
        </p:txBody>
      </p:sp>
      <p:sp>
        <p:nvSpPr>
          <p:cNvPr id="3" name="Content Placeholder 2">
            <a:extLst>
              <a:ext uri="{FF2B5EF4-FFF2-40B4-BE49-F238E27FC236}">
                <a16:creationId xmlns:a16="http://schemas.microsoft.com/office/drawing/2014/main" id="{A5892B2E-EB2F-9D4E-8113-EA2E34004936}"/>
              </a:ext>
            </a:extLst>
          </p:cNvPr>
          <p:cNvSpPr>
            <a:spLocks noGrp="1"/>
          </p:cNvSpPr>
          <p:nvPr>
            <p:ph idx="1"/>
          </p:nvPr>
        </p:nvSpPr>
        <p:spPr/>
        <p:txBody>
          <a:bodyPr/>
          <a:lstStyle/>
          <a:p>
            <a:r>
              <a:rPr lang="en-GB" dirty="0"/>
              <a:t>What would these hex numbers be in binary?</a:t>
            </a:r>
          </a:p>
          <a:p>
            <a:pPr lvl="1"/>
            <a:r>
              <a:rPr lang="en-GB" dirty="0"/>
              <a:t>11 - 00010001</a:t>
            </a:r>
          </a:p>
          <a:p>
            <a:pPr lvl="1"/>
            <a:r>
              <a:rPr lang="en-GB" dirty="0"/>
              <a:t>2B - 00101011</a:t>
            </a:r>
          </a:p>
          <a:p>
            <a:pPr lvl="1"/>
            <a:r>
              <a:rPr lang="en-GB" dirty="0"/>
              <a:t>AA - </a:t>
            </a:r>
            <a:r>
              <a:rPr lang="en-GB" b="0" i="0" u="none" strike="noStrike" dirty="0">
                <a:solidFill>
                  <a:srgbClr val="231F20"/>
                </a:solidFill>
                <a:effectLst/>
                <a:latin typeface="ReithSans"/>
              </a:rPr>
              <a:t>10101010</a:t>
            </a:r>
          </a:p>
          <a:p>
            <a:pPr lvl="1"/>
            <a:endParaRPr lang="en-GB" dirty="0"/>
          </a:p>
          <a:p>
            <a:pPr marL="457200" lvl="1" indent="0">
              <a:buNone/>
            </a:pPr>
            <a:endParaRPr lang="en-GB" dirty="0"/>
          </a:p>
        </p:txBody>
      </p:sp>
      <p:pic>
        <p:nvPicPr>
          <p:cNvPr id="9218" name="Picture 2" descr="This is what an old man Terminator looks like - Polygon">
            <a:extLst>
              <a:ext uri="{FF2B5EF4-FFF2-40B4-BE49-F238E27FC236}">
                <a16:creationId xmlns:a16="http://schemas.microsoft.com/office/drawing/2014/main" id="{0D9932D8-DFAA-F148-A768-09484A7FA2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0083" y="3525078"/>
            <a:ext cx="3588026" cy="239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603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E1EB82-65AD-DC4E-8D33-AFCDD6335722}"/>
              </a:ext>
            </a:extLst>
          </p:cNvPr>
          <p:cNvSpPr txBox="1"/>
          <p:nvPr/>
        </p:nvSpPr>
        <p:spPr>
          <a:xfrm>
            <a:off x="971080" y="1507435"/>
            <a:ext cx="10249839" cy="1200329"/>
          </a:xfrm>
          <a:prstGeom prst="rect">
            <a:avLst/>
          </a:prstGeom>
          <a:noFill/>
        </p:spPr>
        <p:txBody>
          <a:bodyPr wrap="square" rtlCol="0">
            <a:spAutoFit/>
          </a:bodyPr>
          <a:lstStyle/>
          <a:p>
            <a:pPr algn="ctr"/>
            <a:r>
              <a:rPr lang="en-GB" sz="3600" dirty="0"/>
              <a:t>The ultimate converting machine!</a:t>
            </a:r>
          </a:p>
          <a:p>
            <a:pPr algn="ctr"/>
            <a:r>
              <a:rPr lang="en-GB" sz="3600" dirty="0"/>
              <a:t>“I need your clothes, your boots and your binaries”</a:t>
            </a:r>
          </a:p>
        </p:txBody>
      </p:sp>
      <p:sp>
        <p:nvSpPr>
          <p:cNvPr id="4" name="TextBox 3">
            <a:extLst>
              <a:ext uri="{FF2B5EF4-FFF2-40B4-BE49-F238E27FC236}">
                <a16:creationId xmlns:a16="http://schemas.microsoft.com/office/drawing/2014/main" id="{CB562C75-AAF7-1A4C-B30A-B73608E242A7}"/>
              </a:ext>
            </a:extLst>
          </p:cNvPr>
          <p:cNvSpPr txBox="1"/>
          <p:nvPr/>
        </p:nvSpPr>
        <p:spPr>
          <a:xfrm>
            <a:off x="3048000" y="3247647"/>
            <a:ext cx="6096000" cy="369332"/>
          </a:xfrm>
          <a:prstGeom prst="rect">
            <a:avLst/>
          </a:prstGeom>
          <a:noFill/>
        </p:spPr>
        <p:txBody>
          <a:bodyPr wrap="square">
            <a:spAutoFit/>
          </a:bodyPr>
          <a:lstStyle/>
          <a:p>
            <a:pPr algn="ctr"/>
            <a:r>
              <a:rPr lang="en-GB" dirty="0"/>
              <a:t>https://</a:t>
            </a:r>
            <a:r>
              <a:rPr lang="en-GB" dirty="0" err="1"/>
              <a:t>www.youtube.com</a:t>
            </a:r>
            <a:r>
              <a:rPr lang="en-GB" dirty="0"/>
              <a:t>/</a:t>
            </a:r>
            <a:r>
              <a:rPr lang="en-GB" dirty="0" err="1"/>
              <a:t>watch?v</a:t>
            </a:r>
            <a:r>
              <a:rPr lang="en-GB" dirty="0"/>
              <a:t>=</a:t>
            </a:r>
            <a:r>
              <a:rPr lang="en-GB" dirty="0" err="1"/>
              <a:t>lYOoWCv_PYE</a:t>
            </a:r>
            <a:endParaRPr lang="en-GB" dirty="0"/>
          </a:p>
        </p:txBody>
      </p:sp>
    </p:spTree>
    <p:extLst>
      <p:ext uri="{BB962C8B-B14F-4D97-AF65-F5344CB8AC3E}">
        <p14:creationId xmlns:p14="http://schemas.microsoft.com/office/powerpoint/2010/main" val="2762140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lstStyle/>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convert between decimal and hexadecimal as well as binary and hexadecimal.</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60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Understand why hexadecimal is often used in computer science and give examples of where it is used.</a:t>
            </a:r>
            <a:endParaRPr lang="en-GB" sz="18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GB" dirty="0"/>
          </a:p>
        </p:txBody>
      </p:sp>
    </p:spTree>
    <p:extLst>
      <p:ext uri="{BB962C8B-B14F-4D97-AF65-F5344CB8AC3E}">
        <p14:creationId xmlns:p14="http://schemas.microsoft.com/office/powerpoint/2010/main" val="1464737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E1EB82-65AD-DC4E-8D33-AFCDD6335722}"/>
              </a:ext>
            </a:extLst>
          </p:cNvPr>
          <p:cNvSpPr txBox="1"/>
          <p:nvPr/>
        </p:nvSpPr>
        <p:spPr>
          <a:xfrm>
            <a:off x="4325547" y="3044279"/>
            <a:ext cx="3540906" cy="769441"/>
          </a:xfrm>
          <a:prstGeom prst="rect">
            <a:avLst/>
          </a:prstGeom>
          <a:noFill/>
        </p:spPr>
        <p:txBody>
          <a:bodyPr wrap="none" rtlCol="0">
            <a:spAutoFit/>
          </a:bodyPr>
          <a:lstStyle/>
          <a:p>
            <a:r>
              <a:rPr lang="en-GB" sz="4400" dirty="0"/>
              <a:t>Math with Bits</a:t>
            </a:r>
          </a:p>
        </p:txBody>
      </p:sp>
      <p:pic>
        <p:nvPicPr>
          <p:cNvPr id="4" name="Picture 3" descr="A picture containing text&#10;&#10;Description automatically generated">
            <a:extLst>
              <a:ext uri="{FF2B5EF4-FFF2-40B4-BE49-F238E27FC236}">
                <a16:creationId xmlns:a16="http://schemas.microsoft.com/office/drawing/2014/main" id="{74C8438D-6291-C041-96EF-5CCBB114740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156575" y="671512"/>
            <a:ext cx="3048000" cy="1714500"/>
          </a:xfrm>
          <a:prstGeom prst="rect">
            <a:avLst/>
          </a:prstGeom>
        </p:spPr>
      </p:pic>
    </p:spTree>
    <p:extLst>
      <p:ext uri="{BB962C8B-B14F-4D97-AF65-F5344CB8AC3E}">
        <p14:creationId xmlns:p14="http://schemas.microsoft.com/office/powerpoint/2010/main" val="1132959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lstStyle/>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add together three binary numbers.</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60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perform logical shifts.</a:t>
            </a:r>
            <a:endParaRPr lang="en-GB" sz="18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GB" dirty="0"/>
          </a:p>
        </p:txBody>
      </p:sp>
    </p:spTree>
    <p:extLst>
      <p:ext uri="{BB962C8B-B14F-4D97-AF65-F5344CB8AC3E}">
        <p14:creationId xmlns:p14="http://schemas.microsoft.com/office/powerpoint/2010/main" val="426047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Adding binaries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normAutofit/>
          </a:bodyPr>
          <a:lstStyle/>
          <a:p>
            <a:pPr marL="0" indent="0">
              <a:buNone/>
            </a:pPr>
            <a:r>
              <a:rPr lang="en-GB" dirty="0"/>
              <a:t>The rules:</a:t>
            </a:r>
          </a:p>
          <a:p>
            <a:pPr marL="0" indent="0">
              <a:buNone/>
            </a:pPr>
            <a:endParaRPr lang="en-GB" dirty="0"/>
          </a:p>
          <a:p>
            <a:pPr marL="0" indent="0" algn="ctr">
              <a:buNone/>
            </a:pPr>
            <a:r>
              <a:rPr lang="en-GB" dirty="0"/>
              <a:t>0 + 0 = 0</a:t>
            </a:r>
          </a:p>
          <a:p>
            <a:pPr marL="0" indent="0" algn="ctr">
              <a:buNone/>
            </a:pPr>
            <a:r>
              <a:rPr lang="en-GB" dirty="0"/>
              <a:t>1 + 0 = 1</a:t>
            </a:r>
          </a:p>
          <a:p>
            <a:pPr marL="0" indent="0" algn="ctr">
              <a:buNone/>
            </a:pPr>
            <a:r>
              <a:rPr lang="en-GB" dirty="0"/>
              <a:t>0 + 1 = 1</a:t>
            </a:r>
          </a:p>
          <a:p>
            <a:pPr marL="0" indent="0" algn="ctr">
              <a:buNone/>
            </a:pPr>
            <a:r>
              <a:rPr lang="en-GB" dirty="0"/>
              <a:t>1 + 1 = 10</a:t>
            </a:r>
          </a:p>
          <a:p>
            <a:pPr marL="0" indent="0" algn="ctr">
              <a:buNone/>
            </a:pPr>
            <a:endParaRPr lang="en-GB" dirty="0"/>
          </a:p>
          <a:p>
            <a:pPr marL="0" indent="0">
              <a:buNone/>
            </a:pPr>
            <a:r>
              <a:rPr lang="en-GB" dirty="0"/>
              <a:t>We work one </a:t>
            </a:r>
            <a:r>
              <a:rPr lang="en-GB" b="1" dirty="0"/>
              <a:t>column at a time</a:t>
            </a:r>
            <a:r>
              <a:rPr lang="en-GB" dirty="0"/>
              <a:t> and </a:t>
            </a:r>
            <a:r>
              <a:rPr lang="en-GB" b="1" dirty="0"/>
              <a:t>2 digits at a time</a:t>
            </a:r>
            <a:endParaRPr lang="en-GB" dirty="0"/>
          </a:p>
        </p:txBody>
      </p:sp>
    </p:spTree>
    <p:extLst>
      <p:ext uri="{BB962C8B-B14F-4D97-AF65-F5344CB8AC3E}">
        <p14:creationId xmlns:p14="http://schemas.microsoft.com/office/powerpoint/2010/main" val="42050447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Adding binaries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a:xfrm>
            <a:off x="4652962" y="2154237"/>
            <a:ext cx="2505076" cy="1603375"/>
          </a:xfrm>
        </p:spPr>
        <p:txBody>
          <a:bodyPr/>
          <a:lstStyle/>
          <a:p>
            <a:pPr marL="914400" indent="-914400">
              <a:buAutoNum type="arabicPlain"/>
            </a:pPr>
            <a:r>
              <a:rPr lang="en-GB" sz="4800" dirty="0"/>
              <a:t>1	0</a:t>
            </a:r>
          </a:p>
          <a:p>
            <a:pPr marL="0" indent="0">
              <a:buNone/>
            </a:pPr>
            <a:r>
              <a:rPr lang="en-GB" sz="4800" dirty="0"/>
              <a:t>1	0	1</a:t>
            </a:r>
          </a:p>
        </p:txBody>
      </p:sp>
      <p:sp>
        <p:nvSpPr>
          <p:cNvPr id="4" name="TextBox 3">
            <a:extLst>
              <a:ext uri="{FF2B5EF4-FFF2-40B4-BE49-F238E27FC236}">
                <a16:creationId xmlns:a16="http://schemas.microsoft.com/office/drawing/2014/main" id="{5F595527-0B2A-0C4D-A299-D301618CF3F4}"/>
              </a:ext>
            </a:extLst>
          </p:cNvPr>
          <p:cNvSpPr txBox="1"/>
          <p:nvPr/>
        </p:nvSpPr>
        <p:spPr>
          <a:xfrm>
            <a:off x="4071938" y="2955924"/>
            <a:ext cx="389850" cy="584775"/>
          </a:xfrm>
          <a:prstGeom prst="rect">
            <a:avLst/>
          </a:prstGeom>
          <a:noFill/>
        </p:spPr>
        <p:txBody>
          <a:bodyPr wrap="none" rtlCol="0">
            <a:spAutoFit/>
          </a:bodyPr>
          <a:lstStyle/>
          <a:p>
            <a:r>
              <a:rPr lang="en-GB" sz="3200" dirty="0"/>
              <a:t>+</a:t>
            </a:r>
          </a:p>
        </p:txBody>
      </p:sp>
      <p:cxnSp>
        <p:nvCxnSpPr>
          <p:cNvPr id="6" name="Straight Connector 5">
            <a:extLst>
              <a:ext uri="{FF2B5EF4-FFF2-40B4-BE49-F238E27FC236}">
                <a16:creationId xmlns:a16="http://schemas.microsoft.com/office/drawing/2014/main" id="{E0F082C0-BCBE-F94F-9A62-AD50FE11BD1E}"/>
              </a:ext>
            </a:extLst>
          </p:cNvPr>
          <p:cNvCxnSpPr/>
          <p:nvPr/>
        </p:nvCxnSpPr>
        <p:spPr>
          <a:xfrm>
            <a:off x="4652962" y="3757612"/>
            <a:ext cx="23622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960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Adding binaries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a:xfrm>
            <a:off x="4652962" y="2154237"/>
            <a:ext cx="2505076" cy="1603375"/>
          </a:xfrm>
        </p:spPr>
        <p:txBody>
          <a:bodyPr/>
          <a:lstStyle/>
          <a:p>
            <a:pPr marL="914400" indent="-914400">
              <a:buAutoNum type="arabicPlain"/>
            </a:pPr>
            <a:r>
              <a:rPr lang="en-GB" sz="4800" dirty="0"/>
              <a:t>1	0</a:t>
            </a:r>
          </a:p>
          <a:p>
            <a:pPr marL="0" indent="0">
              <a:buNone/>
            </a:pPr>
            <a:r>
              <a:rPr lang="en-GB" sz="4800" dirty="0"/>
              <a:t>1	0	1</a:t>
            </a:r>
          </a:p>
        </p:txBody>
      </p:sp>
      <p:sp>
        <p:nvSpPr>
          <p:cNvPr id="4" name="TextBox 3">
            <a:extLst>
              <a:ext uri="{FF2B5EF4-FFF2-40B4-BE49-F238E27FC236}">
                <a16:creationId xmlns:a16="http://schemas.microsoft.com/office/drawing/2014/main" id="{5F595527-0B2A-0C4D-A299-D301618CF3F4}"/>
              </a:ext>
            </a:extLst>
          </p:cNvPr>
          <p:cNvSpPr txBox="1"/>
          <p:nvPr/>
        </p:nvSpPr>
        <p:spPr>
          <a:xfrm>
            <a:off x="4071938" y="2955924"/>
            <a:ext cx="389850" cy="584775"/>
          </a:xfrm>
          <a:prstGeom prst="rect">
            <a:avLst/>
          </a:prstGeom>
          <a:noFill/>
        </p:spPr>
        <p:txBody>
          <a:bodyPr wrap="none" rtlCol="0">
            <a:spAutoFit/>
          </a:bodyPr>
          <a:lstStyle/>
          <a:p>
            <a:r>
              <a:rPr lang="en-GB" sz="3200" dirty="0"/>
              <a:t>+</a:t>
            </a:r>
          </a:p>
        </p:txBody>
      </p:sp>
      <p:cxnSp>
        <p:nvCxnSpPr>
          <p:cNvPr id="6" name="Straight Connector 5">
            <a:extLst>
              <a:ext uri="{FF2B5EF4-FFF2-40B4-BE49-F238E27FC236}">
                <a16:creationId xmlns:a16="http://schemas.microsoft.com/office/drawing/2014/main" id="{E0F082C0-BCBE-F94F-9A62-AD50FE11BD1E}"/>
              </a:ext>
            </a:extLst>
          </p:cNvPr>
          <p:cNvCxnSpPr/>
          <p:nvPr/>
        </p:nvCxnSpPr>
        <p:spPr>
          <a:xfrm>
            <a:off x="4652962" y="3757612"/>
            <a:ext cx="23622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15FDB7D9-5A44-4943-B6FA-F4DDEA621077}"/>
              </a:ext>
            </a:extLst>
          </p:cNvPr>
          <p:cNvSpPr txBox="1">
            <a:spLocks/>
          </p:cNvSpPr>
          <p:nvPr/>
        </p:nvSpPr>
        <p:spPr>
          <a:xfrm>
            <a:off x="3802855" y="3778249"/>
            <a:ext cx="4062413"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dirty="0"/>
              <a:t>1	0	1	1</a:t>
            </a:r>
          </a:p>
        </p:txBody>
      </p:sp>
    </p:spTree>
    <p:extLst>
      <p:ext uri="{BB962C8B-B14F-4D97-AF65-F5344CB8AC3E}">
        <p14:creationId xmlns:p14="http://schemas.microsoft.com/office/powerpoint/2010/main" val="45700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Adding binaries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a:xfrm>
            <a:off x="4652961" y="2154237"/>
            <a:ext cx="6176963" cy="1603375"/>
          </a:xfrm>
        </p:spPr>
        <p:txBody>
          <a:bodyPr/>
          <a:lstStyle/>
          <a:p>
            <a:pPr marL="914400" indent="-914400">
              <a:buAutoNum type="arabicPlain"/>
            </a:pPr>
            <a:r>
              <a:rPr lang="en-GB" sz="4800" dirty="0"/>
              <a:t>0	1	0	1</a:t>
            </a:r>
          </a:p>
          <a:p>
            <a:pPr marL="0" indent="0">
              <a:buNone/>
            </a:pPr>
            <a:r>
              <a:rPr lang="en-GB" sz="4800" dirty="0"/>
              <a:t>1	1	1	0	1</a:t>
            </a:r>
          </a:p>
        </p:txBody>
      </p:sp>
      <p:sp>
        <p:nvSpPr>
          <p:cNvPr id="4" name="TextBox 3">
            <a:extLst>
              <a:ext uri="{FF2B5EF4-FFF2-40B4-BE49-F238E27FC236}">
                <a16:creationId xmlns:a16="http://schemas.microsoft.com/office/drawing/2014/main" id="{5F595527-0B2A-0C4D-A299-D301618CF3F4}"/>
              </a:ext>
            </a:extLst>
          </p:cNvPr>
          <p:cNvSpPr txBox="1"/>
          <p:nvPr/>
        </p:nvSpPr>
        <p:spPr>
          <a:xfrm>
            <a:off x="4071938" y="2955924"/>
            <a:ext cx="389850" cy="584775"/>
          </a:xfrm>
          <a:prstGeom prst="rect">
            <a:avLst/>
          </a:prstGeom>
          <a:noFill/>
        </p:spPr>
        <p:txBody>
          <a:bodyPr wrap="none" rtlCol="0">
            <a:spAutoFit/>
          </a:bodyPr>
          <a:lstStyle/>
          <a:p>
            <a:r>
              <a:rPr lang="en-GB" sz="3200" dirty="0"/>
              <a:t>+</a:t>
            </a:r>
          </a:p>
        </p:txBody>
      </p:sp>
      <p:cxnSp>
        <p:nvCxnSpPr>
          <p:cNvPr id="6" name="Straight Connector 5">
            <a:extLst>
              <a:ext uri="{FF2B5EF4-FFF2-40B4-BE49-F238E27FC236}">
                <a16:creationId xmlns:a16="http://schemas.microsoft.com/office/drawing/2014/main" id="{E0F082C0-BCBE-F94F-9A62-AD50FE11BD1E}"/>
              </a:ext>
            </a:extLst>
          </p:cNvPr>
          <p:cNvCxnSpPr>
            <a:cxnSpLocks/>
          </p:cNvCxnSpPr>
          <p:nvPr/>
        </p:nvCxnSpPr>
        <p:spPr>
          <a:xfrm>
            <a:off x="4652962" y="3757612"/>
            <a:ext cx="4133851" cy="206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007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10DB5-FC07-064F-9533-F031C5FABC34}"/>
              </a:ext>
            </a:extLst>
          </p:cNvPr>
          <p:cNvSpPr>
            <a:spLocks noGrp="1"/>
          </p:cNvSpPr>
          <p:nvPr>
            <p:ph type="title"/>
          </p:nvPr>
        </p:nvSpPr>
        <p:spPr/>
        <p:txBody>
          <a:bodyPr/>
          <a:lstStyle/>
          <a:p>
            <a:r>
              <a:rPr lang="en-GB" dirty="0"/>
              <a:t>Back where it began:</a:t>
            </a:r>
          </a:p>
        </p:txBody>
      </p:sp>
      <p:sp>
        <p:nvSpPr>
          <p:cNvPr id="3" name="Content Placeholder 2">
            <a:extLst>
              <a:ext uri="{FF2B5EF4-FFF2-40B4-BE49-F238E27FC236}">
                <a16:creationId xmlns:a16="http://schemas.microsoft.com/office/drawing/2014/main" id="{82A07783-B5C5-164F-A4BB-24D2E224CF42}"/>
              </a:ext>
            </a:extLst>
          </p:cNvPr>
          <p:cNvSpPr>
            <a:spLocks noGrp="1"/>
          </p:cNvSpPr>
          <p:nvPr>
            <p:ph idx="1"/>
          </p:nvPr>
        </p:nvSpPr>
        <p:spPr/>
        <p:txBody>
          <a:bodyPr/>
          <a:lstStyle/>
          <a:p>
            <a:r>
              <a:rPr lang="en-GB" dirty="0"/>
              <a:t>Computers are made of transistors that switch between either high or low voltage</a:t>
            </a:r>
          </a:p>
          <a:p>
            <a:r>
              <a:rPr lang="en-GB" dirty="0"/>
              <a:t>The processor reads the voltage of the transistor</a:t>
            </a:r>
          </a:p>
        </p:txBody>
      </p:sp>
      <p:pic>
        <p:nvPicPr>
          <p:cNvPr id="1026" name="Picture 2" descr="Old computer card based on diode transistor logic with no bypass... |  Download Scientific Diagram">
            <a:extLst>
              <a:ext uri="{FF2B5EF4-FFF2-40B4-BE49-F238E27FC236}">
                <a16:creationId xmlns:a16="http://schemas.microsoft.com/office/drawing/2014/main" id="{6D6A3853-06DF-5944-80A9-7B938C032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2648" y="4011266"/>
            <a:ext cx="4166704" cy="2300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091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Adding binaries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a:xfrm>
            <a:off x="4652961" y="2154237"/>
            <a:ext cx="6176963" cy="1603375"/>
          </a:xfrm>
        </p:spPr>
        <p:txBody>
          <a:bodyPr/>
          <a:lstStyle/>
          <a:p>
            <a:pPr marL="914400" indent="-914400">
              <a:buAutoNum type="arabicPlain"/>
            </a:pPr>
            <a:r>
              <a:rPr lang="en-GB" sz="4800" dirty="0"/>
              <a:t>0	1	0	1</a:t>
            </a:r>
          </a:p>
          <a:p>
            <a:pPr marL="0" indent="0">
              <a:buNone/>
            </a:pPr>
            <a:r>
              <a:rPr lang="en-GB" sz="4800" dirty="0"/>
              <a:t>1	1	1	0	1</a:t>
            </a:r>
          </a:p>
        </p:txBody>
      </p:sp>
      <p:sp>
        <p:nvSpPr>
          <p:cNvPr id="4" name="TextBox 3">
            <a:extLst>
              <a:ext uri="{FF2B5EF4-FFF2-40B4-BE49-F238E27FC236}">
                <a16:creationId xmlns:a16="http://schemas.microsoft.com/office/drawing/2014/main" id="{5F595527-0B2A-0C4D-A299-D301618CF3F4}"/>
              </a:ext>
            </a:extLst>
          </p:cNvPr>
          <p:cNvSpPr txBox="1"/>
          <p:nvPr/>
        </p:nvSpPr>
        <p:spPr>
          <a:xfrm>
            <a:off x="4071938" y="2955924"/>
            <a:ext cx="389850" cy="584775"/>
          </a:xfrm>
          <a:prstGeom prst="rect">
            <a:avLst/>
          </a:prstGeom>
          <a:noFill/>
        </p:spPr>
        <p:txBody>
          <a:bodyPr wrap="none" rtlCol="0">
            <a:spAutoFit/>
          </a:bodyPr>
          <a:lstStyle/>
          <a:p>
            <a:r>
              <a:rPr lang="en-GB" sz="3200" dirty="0"/>
              <a:t>+</a:t>
            </a:r>
          </a:p>
        </p:txBody>
      </p:sp>
      <p:cxnSp>
        <p:nvCxnSpPr>
          <p:cNvPr id="6" name="Straight Connector 5">
            <a:extLst>
              <a:ext uri="{FF2B5EF4-FFF2-40B4-BE49-F238E27FC236}">
                <a16:creationId xmlns:a16="http://schemas.microsoft.com/office/drawing/2014/main" id="{E0F082C0-BCBE-F94F-9A62-AD50FE11BD1E}"/>
              </a:ext>
            </a:extLst>
          </p:cNvPr>
          <p:cNvCxnSpPr>
            <a:cxnSpLocks/>
          </p:cNvCxnSpPr>
          <p:nvPr/>
        </p:nvCxnSpPr>
        <p:spPr>
          <a:xfrm>
            <a:off x="4652962" y="3757612"/>
            <a:ext cx="4133851" cy="206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15FDB7D9-5A44-4943-B6FA-F4DDEA621077}"/>
              </a:ext>
            </a:extLst>
          </p:cNvPr>
          <p:cNvSpPr txBox="1">
            <a:spLocks/>
          </p:cNvSpPr>
          <p:nvPr/>
        </p:nvSpPr>
        <p:spPr>
          <a:xfrm>
            <a:off x="3802855" y="3778249"/>
            <a:ext cx="5269708"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dirty="0"/>
              <a:t>1	1	0	0	1	0</a:t>
            </a:r>
          </a:p>
        </p:txBody>
      </p:sp>
    </p:spTree>
    <p:extLst>
      <p:ext uri="{BB962C8B-B14F-4D97-AF65-F5344CB8AC3E}">
        <p14:creationId xmlns:p14="http://schemas.microsoft.com/office/powerpoint/2010/main" val="2111980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Adding binaries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a:xfrm>
            <a:off x="4652962" y="1213137"/>
            <a:ext cx="6176963" cy="2425700"/>
          </a:xfrm>
        </p:spPr>
        <p:txBody>
          <a:bodyPr/>
          <a:lstStyle/>
          <a:p>
            <a:pPr marL="914400" indent="-914400">
              <a:buAutoNum type="arabicPlain"/>
            </a:pPr>
            <a:r>
              <a:rPr lang="en-GB" sz="4800" dirty="0"/>
              <a:t>0	1	0	1</a:t>
            </a:r>
          </a:p>
          <a:p>
            <a:pPr marL="0" indent="0">
              <a:buNone/>
            </a:pPr>
            <a:r>
              <a:rPr lang="en-GB" sz="4800" dirty="0"/>
              <a:t>1	1	1	0	1</a:t>
            </a:r>
          </a:p>
          <a:p>
            <a:pPr marL="0" indent="0">
              <a:buNone/>
            </a:pPr>
            <a:r>
              <a:rPr lang="en-GB" sz="4800" dirty="0"/>
              <a:t>1	0	0	1	1</a:t>
            </a:r>
          </a:p>
        </p:txBody>
      </p:sp>
      <p:sp>
        <p:nvSpPr>
          <p:cNvPr id="4" name="TextBox 3">
            <a:extLst>
              <a:ext uri="{FF2B5EF4-FFF2-40B4-BE49-F238E27FC236}">
                <a16:creationId xmlns:a16="http://schemas.microsoft.com/office/drawing/2014/main" id="{5F595527-0B2A-0C4D-A299-D301618CF3F4}"/>
              </a:ext>
            </a:extLst>
          </p:cNvPr>
          <p:cNvSpPr txBox="1"/>
          <p:nvPr/>
        </p:nvSpPr>
        <p:spPr>
          <a:xfrm>
            <a:off x="4071938" y="2955924"/>
            <a:ext cx="389850" cy="584775"/>
          </a:xfrm>
          <a:prstGeom prst="rect">
            <a:avLst/>
          </a:prstGeom>
          <a:noFill/>
        </p:spPr>
        <p:txBody>
          <a:bodyPr wrap="none" rtlCol="0">
            <a:spAutoFit/>
          </a:bodyPr>
          <a:lstStyle/>
          <a:p>
            <a:r>
              <a:rPr lang="en-GB" sz="3200" dirty="0"/>
              <a:t>+</a:t>
            </a:r>
          </a:p>
        </p:txBody>
      </p:sp>
      <p:cxnSp>
        <p:nvCxnSpPr>
          <p:cNvPr id="6" name="Straight Connector 5">
            <a:extLst>
              <a:ext uri="{FF2B5EF4-FFF2-40B4-BE49-F238E27FC236}">
                <a16:creationId xmlns:a16="http://schemas.microsoft.com/office/drawing/2014/main" id="{E0F082C0-BCBE-F94F-9A62-AD50FE11BD1E}"/>
              </a:ext>
            </a:extLst>
          </p:cNvPr>
          <p:cNvCxnSpPr>
            <a:cxnSpLocks/>
          </p:cNvCxnSpPr>
          <p:nvPr/>
        </p:nvCxnSpPr>
        <p:spPr>
          <a:xfrm>
            <a:off x="4652962" y="3757612"/>
            <a:ext cx="4133851" cy="206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A10884-4B39-814F-98BA-F4A75BF21758}"/>
              </a:ext>
            </a:extLst>
          </p:cNvPr>
          <p:cNvSpPr txBox="1"/>
          <p:nvPr/>
        </p:nvSpPr>
        <p:spPr>
          <a:xfrm>
            <a:off x="4071938" y="2133599"/>
            <a:ext cx="389850" cy="584775"/>
          </a:xfrm>
          <a:prstGeom prst="rect">
            <a:avLst/>
          </a:prstGeom>
          <a:noFill/>
        </p:spPr>
        <p:txBody>
          <a:bodyPr wrap="none" rtlCol="0">
            <a:spAutoFit/>
          </a:bodyPr>
          <a:lstStyle/>
          <a:p>
            <a:r>
              <a:rPr lang="en-GB" sz="3200" dirty="0"/>
              <a:t>+</a:t>
            </a:r>
          </a:p>
        </p:txBody>
      </p:sp>
    </p:spTree>
    <p:extLst>
      <p:ext uri="{BB962C8B-B14F-4D97-AF65-F5344CB8AC3E}">
        <p14:creationId xmlns:p14="http://schemas.microsoft.com/office/powerpoint/2010/main" val="1240419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Adding binaries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a:xfrm>
            <a:off x="4652962" y="1213137"/>
            <a:ext cx="6176963" cy="2425700"/>
          </a:xfrm>
        </p:spPr>
        <p:txBody>
          <a:bodyPr/>
          <a:lstStyle/>
          <a:p>
            <a:pPr marL="914400" indent="-914400">
              <a:buAutoNum type="arabicPlain"/>
            </a:pPr>
            <a:r>
              <a:rPr lang="en-GB" sz="4800" dirty="0"/>
              <a:t>0	1	0	1</a:t>
            </a:r>
          </a:p>
          <a:p>
            <a:pPr marL="0" indent="0">
              <a:buNone/>
            </a:pPr>
            <a:r>
              <a:rPr lang="en-GB" sz="4800" dirty="0"/>
              <a:t>1	1	1	0	1</a:t>
            </a:r>
          </a:p>
          <a:p>
            <a:pPr marL="0" indent="0">
              <a:buNone/>
            </a:pPr>
            <a:r>
              <a:rPr lang="en-GB" sz="4800" dirty="0"/>
              <a:t>1	0	0	1	1</a:t>
            </a:r>
          </a:p>
        </p:txBody>
      </p:sp>
      <p:sp>
        <p:nvSpPr>
          <p:cNvPr id="4" name="TextBox 3">
            <a:extLst>
              <a:ext uri="{FF2B5EF4-FFF2-40B4-BE49-F238E27FC236}">
                <a16:creationId xmlns:a16="http://schemas.microsoft.com/office/drawing/2014/main" id="{5F595527-0B2A-0C4D-A299-D301618CF3F4}"/>
              </a:ext>
            </a:extLst>
          </p:cNvPr>
          <p:cNvSpPr txBox="1"/>
          <p:nvPr/>
        </p:nvSpPr>
        <p:spPr>
          <a:xfrm>
            <a:off x="4071938" y="2955924"/>
            <a:ext cx="389850" cy="584775"/>
          </a:xfrm>
          <a:prstGeom prst="rect">
            <a:avLst/>
          </a:prstGeom>
          <a:noFill/>
        </p:spPr>
        <p:txBody>
          <a:bodyPr wrap="none" rtlCol="0">
            <a:spAutoFit/>
          </a:bodyPr>
          <a:lstStyle/>
          <a:p>
            <a:r>
              <a:rPr lang="en-GB" sz="3200" dirty="0"/>
              <a:t>+</a:t>
            </a:r>
          </a:p>
        </p:txBody>
      </p:sp>
      <p:cxnSp>
        <p:nvCxnSpPr>
          <p:cNvPr id="6" name="Straight Connector 5">
            <a:extLst>
              <a:ext uri="{FF2B5EF4-FFF2-40B4-BE49-F238E27FC236}">
                <a16:creationId xmlns:a16="http://schemas.microsoft.com/office/drawing/2014/main" id="{E0F082C0-BCBE-F94F-9A62-AD50FE11BD1E}"/>
              </a:ext>
            </a:extLst>
          </p:cNvPr>
          <p:cNvCxnSpPr>
            <a:cxnSpLocks/>
          </p:cNvCxnSpPr>
          <p:nvPr/>
        </p:nvCxnSpPr>
        <p:spPr>
          <a:xfrm>
            <a:off x="4652962" y="3757612"/>
            <a:ext cx="4133851" cy="206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15FDB7D9-5A44-4943-B6FA-F4DDEA621077}"/>
              </a:ext>
            </a:extLst>
          </p:cNvPr>
          <p:cNvSpPr txBox="1">
            <a:spLocks/>
          </p:cNvSpPr>
          <p:nvPr/>
        </p:nvSpPr>
        <p:spPr>
          <a:xfrm>
            <a:off x="2745579" y="3778249"/>
            <a:ext cx="6426995"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dirty="0"/>
              <a:t>1	0	0	0	1	0	1</a:t>
            </a:r>
          </a:p>
        </p:txBody>
      </p:sp>
      <p:sp>
        <p:nvSpPr>
          <p:cNvPr id="8" name="TextBox 7">
            <a:extLst>
              <a:ext uri="{FF2B5EF4-FFF2-40B4-BE49-F238E27FC236}">
                <a16:creationId xmlns:a16="http://schemas.microsoft.com/office/drawing/2014/main" id="{9CA10884-4B39-814F-98BA-F4A75BF21758}"/>
              </a:ext>
            </a:extLst>
          </p:cNvPr>
          <p:cNvSpPr txBox="1"/>
          <p:nvPr/>
        </p:nvSpPr>
        <p:spPr>
          <a:xfrm>
            <a:off x="4071938" y="2133599"/>
            <a:ext cx="389850" cy="584775"/>
          </a:xfrm>
          <a:prstGeom prst="rect">
            <a:avLst/>
          </a:prstGeom>
          <a:noFill/>
        </p:spPr>
        <p:txBody>
          <a:bodyPr wrap="none" rtlCol="0">
            <a:spAutoFit/>
          </a:bodyPr>
          <a:lstStyle/>
          <a:p>
            <a:r>
              <a:rPr lang="en-GB" sz="3200" dirty="0"/>
              <a:t>+</a:t>
            </a:r>
          </a:p>
        </p:txBody>
      </p:sp>
    </p:spTree>
    <p:extLst>
      <p:ext uri="{BB962C8B-B14F-4D97-AF65-F5344CB8AC3E}">
        <p14:creationId xmlns:p14="http://schemas.microsoft.com/office/powerpoint/2010/main" val="1810308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B379-EFC4-0F42-967F-BB3237224D6B}"/>
              </a:ext>
            </a:extLst>
          </p:cNvPr>
          <p:cNvSpPr>
            <a:spLocks noGrp="1"/>
          </p:cNvSpPr>
          <p:nvPr>
            <p:ph type="title"/>
          </p:nvPr>
        </p:nvSpPr>
        <p:spPr/>
        <p:txBody>
          <a:bodyPr/>
          <a:lstStyle/>
          <a:p>
            <a:r>
              <a:rPr lang="en-GB" dirty="0"/>
              <a:t>Exercises</a:t>
            </a:r>
          </a:p>
        </p:txBody>
      </p:sp>
      <p:sp>
        <p:nvSpPr>
          <p:cNvPr id="3" name="Content Placeholder 2">
            <a:extLst>
              <a:ext uri="{FF2B5EF4-FFF2-40B4-BE49-F238E27FC236}">
                <a16:creationId xmlns:a16="http://schemas.microsoft.com/office/drawing/2014/main" id="{A5892B2E-EB2F-9D4E-8113-EA2E34004936}"/>
              </a:ext>
            </a:extLst>
          </p:cNvPr>
          <p:cNvSpPr>
            <a:spLocks noGrp="1"/>
          </p:cNvSpPr>
          <p:nvPr>
            <p:ph idx="1"/>
          </p:nvPr>
        </p:nvSpPr>
        <p:spPr>
          <a:xfrm>
            <a:off x="838200" y="1825625"/>
            <a:ext cx="10515600" cy="2681061"/>
          </a:xfrm>
        </p:spPr>
        <p:txBody>
          <a:bodyPr/>
          <a:lstStyle/>
          <a:p>
            <a:r>
              <a:rPr lang="en-GB" dirty="0"/>
              <a:t>Add the following binary numbers:</a:t>
            </a:r>
          </a:p>
          <a:p>
            <a:r>
              <a:rPr lang="en-GB" dirty="0"/>
              <a:t>10001 + 11101 </a:t>
            </a:r>
          </a:p>
          <a:p>
            <a:r>
              <a:rPr lang="en-GB" dirty="0"/>
              <a:t>10111 + 110001 </a:t>
            </a:r>
          </a:p>
          <a:p>
            <a:r>
              <a:rPr lang="en-GB" dirty="0"/>
              <a:t>10001 + 11101 + 10111</a:t>
            </a:r>
          </a:p>
          <a:p>
            <a:r>
              <a:rPr lang="en-GB" dirty="0"/>
              <a:t>11010 + 00010 + 1101</a:t>
            </a:r>
          </a:p>
        </p:txBody>
      </p:sp>
      <p:pic>
        <p:nvPicPr>
          <p:cNvPr id="7" name="Picture 6" descr="A close-up of a circuit board&#10;&#10;Description automatically generated with medium confidence">
            <a:extLst>
              <a:ext uri="{FF2B5EF4-FFF2-40B4-BE49-F238E27FC236}">
                <a16:creationId xmlns:a16="http://schemas.microsoft.com/office/drawing/2014/main" id="{43B8A32E-68BF-984A-B1CD-BE4499197D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513712" y="1825625"/>
            <a:ext cx="2681061" cy="2681061"/>
          </a:xfrm>
          <a:prstGeom prst="rect">
            <a:avLst/>
          </a:prstGeom>
        </p:spPr>
      </p:pic>
    </p:spTree>
    <p:extLst>
      <p:ext uri="{BB962C8B-B14F-4D97-AF65-F5344CB8AC3E}">
        <p14:creationId xmlns:p14="http://schemas.microsoft.com/office/powerpoint/2010/main" val="3281127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B379-EFC4-0F42-967F-BB3237224D6B}"/>
              </a:ext>
            </a:extLst>
          </p:cNvPr>
          <p:cNvSpPr>
            <a:spLocks noGrp="1"/>
          </p:cNvSpPr>
          <p:nvPr>
            <p:ph type="title"/>
          </p:nvPr>
        </p:nvSpPr>
        <p:spPr/>
        <p:txBody>
          <a:bodyPr/>
          <a:lstStyle/>
          <a:p>
            <a:r>
              <a:rPr lang="en-GB" dirty="0"/>
              <a:t>Answers</a:t>
            </a:r>
          </a:p>
        </p:txBody>
      </p:sp>
      <p:sp>
        <p:nvSpPr>
          <p:cNvPr id="3" name="Content Placeholder 2">
            <a:extLst>
              <a:ext uri="{FF2B5EF4-FFF2-40B4-BE49-F238E27FC236}">
                <a16:creationId xmlns:a16="http://schemas.microsoft.com/office/drawing/2014/main" id="{A5892B2E-EB2F-9D4E-8113-EA2E34004936}"/>
              </a:ext>
            </a:extLst>
          </p:cNvPr>
          <p:cNvSpPr>
            <a:spLocks noGrp="1"/>
          </p:cNvSpPr>
          <p:nvPr>
            <p:ph idx="1"/>
          </p:nvPr>
        </p:nvSpPr>
        <p:spPr>
          <a:xfrm>
            <a:off x="838200" y="1825625"/>
            <a:ext cx="10515600" cy="2681061"/>
          </a:xfrm>
        </p:spPr>
        <p:txBody>
          <a:bodyPr/>
          <a:lstStyle/>
          <a:p>
            <a:r>
              <a:rPr lang="en-GB" dirty="0"/>
              <a:t>Add the following binary numbers:</a:t>
            </a:r>
          </a:p>
          <a:p>
            <a:r>
              <a:rPr lang="en-GB" dirty="0"/>
              <a:t>10001 + 11101 = 101110</a:t>
            </a:r>
          </a:p>
          <a:p>
            <a:r>
              <a:rPr lang="en-GB" dirty="0"/>
              <a:t>10111 + 110001 = 1001000</a:t>
            </a:r>
          </a:p>
          <a:p>
            <a:r>
              <a:rPr lang="en-GB" dirty="0"/>
              <a:t>10001 + 11101 + 10111 =?</a:t>
            </a:r>
          </a:p>
          <a:p>
            <a:r>
              <a:rPr lang="en-GB" dirty="0"/>
              <a:t>11010 + 00010 + 1101 = ?</a:t>
            </a:r>
          </a:p>
        </p:txBody>
      </p:sp>
      <p:sp>
        <p:nvSpPr>
          <p:cNvPr id="5" name="TextBox 4">
            <a:extLst>
              <a:ext uri="{FF2B5EF4-FFF2-40B4-BE49-F238E27FC236}">
                <a16:creationId xmlns:a16="http://schemas.microsoft.com/office/drawing/2014/main" id="{66BC2352-14F6-4043-A8EE-20680702086C}"/>
              </a:ext>
            </a:extLst>
          </p:cNvPr>
          <p:cNvSpPr txBox="1"/>
          <p:nvPr/>
        </p:nvSpPr>
        <p:spPr>
          <a:xfrm>
            <a:off x="3042558" y="5764314"/>
            <a:ext cx="6106884" cy="369332"/>
          </a:xfrm>
          <a:prstGeom prst="rect">
            <a:avLst/>
          </a:prstGeom>
          <a:noFill/>
        </p:spPr>
        <p:txBody>
          <a:bodyPr wrap="square">
            <a:spAutoFit/>
          </a:bodyPr>
          <a:lstStyle/>
          <a:p>
            <a:r>
              <a:rPr lang="en-GB" dirty="0"/>
              <a:t>https://</a:t>
            </a:r>
            <a:r>
              <a:rPr lang="en-GB" dirty="0" err="1"/>
              <a:t>www.youtube.com</a:t>
            </a:r>
            <a:r>
              <a:rPr lang="en-GB" dirty="0"/>
              <a:t>/</a:t>
            </a:r>
            <a:r>
              <a:rPr lang="en-GB" dirty="0" err="1"/>
              <a:t>watch?v</a:t>
            </a:r>
            <a:r>
              <a:rPr lang="en-GB" dirty="0"/>
              <a:t>=0Whn0YzNG4s</a:t>
            </a:r>
          </a:p>
        </p:txBody>
      </p:sp>
      <p:pic>
        <p:nvPicPr>
          <p:cNvPr id="7" name="Picture 6" descr="A close-up of a circuit board&#10;&#10;Description automatically generated with medium confidence">
            <a:extLst>
              <a:ext uri="{FF2B5EF4-FFF2-40B4-BE49-F238E27FC236}">
                <a16:creationId xmlns:a16="http://schemas.microsoft.com/office/drawing/2014/main" id="{43B8A32E-68BF-984A-B1CD-BE4499197D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513712" y="1825625"/>
            <a:ext cx="2681061" cy="2681061"/>
          </a:xfrm>
          <a:prstGeom prst="rect">
            <a:avLst/>
          </a:prstGeom>
        </p:spPr>
      </p:pic>
    </p:spTree>
    <p:extLst>
      <p:ext uri="{BB962C8B-B14F-4D97-AF65-F5344CB8AC3E}">
        <p14:creationId xmlns:p14="http://schemas.microsoft.com/office/powerpoint/2010/main" val="3801760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Multiplying binaries</a:t>
            </a:r>
          </a:p>
        </p:txBody>
      </p:sp>
      <p:sp>
        <p:nvSpPr>
          <p:cNvPr id="10" name="Content Placeholder 2">
            <a:extLst>
              <a:ext uri="{FF2B5EF4-FFF2-40B4-BE49-F238E27FC236}">
                <a16:creationId xmlns:a16="http://schemas.microsoft.com/office/drawing/2014/main" id="{F2238DBB-C2D4-3849-9B6B-658BCD03D0DF}"/>
              </a:ext>
            </a:extLst>
          </p:cNvPr>
          <p:cNvSpPr>
            <a:spLocks noGrp="1"/>
          </p:cNvSpPr>
          <p:nvPr>
            <p:ph idx="1"/>
          </p:nvPr>
        </p:nvSpPr>
        <p:spPr>
          <a:xfrm>
            <a:off x="838200" y="1825625"/>
            <a:ext cx="10515600" cy="4667250"/>
          </a:xfrm>
        </p:spPr>
        <p:txBody>
          <a:bodyPr>
            <a:normAutofit/>
          </a:bodyPr>
          <a:lstStyle/>
          <a:p>
            <a:pPr marL="0" indent="0">
              <a:buNone/>
            </a:pPr>
            <a:r>
              <a:rPr lang="en-GB" dirty="0"/>
              <a:t>Also known as binary/logical shift</a:t>
            </a:r>
          </a:p>
          <a:p>
            <a:pPr marL="0" indent="0">
              <a:buNone/>
            </a:pPr>
            <a:endParaRPr lang="en-GB" dirty="0"/>
          </a:p>
          <a:p>
            <a:pPr marL="0" indent="0">
              <a:buNone/>
            </a:pPr>
            <a:r>
              <a:rPr lang="en-GB" dirty="0"/>
              <a:t>Each time we shift a binary number to the left we multiply it by 2</a:t>
            </a:r>
            <a:r>
              <a:rPr lang="en-GB" baseline="30000" dirty="0"/>
              <a:t>shift</a:t>
            </a:r>
          </a:p>
          <a:p>
            <a:pPr marL="0" indent="0">
              <a:buNone/>
            </a:pPr>
            <a:endParaRPr lang="en-GB" baseline="30000" dirty="0"/>
          </a:p>
          <a:p>
            <a:pPr marL="0" indent="0">
              <a:buNone/>
            </a:pPr>
            <a:r>
              <a:rPr lang="en-GB" dirty="0"/>
              <a:t>For example:</a:t>
            </a:r>
          </a:p>
          <a:p>
            <a:pPr marL="0" indent="0">
              <a:buNone/>
            </a:pPr>
            <a:r>
              <a:rPr lang="en-GB" dirty="0"/>
              <a:t>0101 binary shift to the left = 01010</a:t>
            </a:r>
          </a:p>
          <a:p>
            <a:pPr marL="0" indent="0">
              <a:buNone/>
            </a:pPr>
            <a:r>
              <a:rPr lang="en-GB" dirty="0"/>
              <a:t>0101 in decimal = 1x2</a:t>
            </a:r>
            <a:r>
              <a:rPr lang="en-GB" baseline="30000" dirty="0"/>
              <a:t>0 </a:t>
            </a:r>
            <a:r>
              <a:rPr lang="en-GB" dirty="0"/>
              <a:t> + 1x2</a:t>
            </a:r>
            <a:r>
              <a:rPr lang="en-GB" baseline="30000" dirty="0"/>
              <a:t>2</a:t>
            </a:r>
            <a:r>
              <a:rPr lang="en-GB" dirty="0"/>
              <a:t> = 5</a:t>
            </a:r>
          </a:p>
          <a:p>
            <a:pPr marL="0" indent="0">
              <a:buNone/>
            </a:pPr>
            <a:r>
              <a:rPr lang="en-GB" dirty="0"/>
              <a:t>01010 in decimal = 1x2</a:t>
            </a:r>
            <a:r>
              <a:rPr lang="en-GB" baseline="30000" dirty="0"/>
              <a:t>1 </a:t>
            </a:r>
            <a:r>
              <a:rPr lang="en-GB" dirty="0"/>
              <a:t> + 1x2</a:t>
            </a:r>
            <a:r>
              <a:rPr lang="en-GB" baseline="30000" dirty="0"/>
              <a:t>3</a:t>
            </a:r>
            <a:r>
              <a:rPr lang="en-GB" dirty="0"/>
              <a:t> = 10</a:t>
            </a:r>
          </a:p>
          <a:p>
            <a:pPr marL="0" indent="0">
              <a:buNone/>
            </a:pPr>
            <a:r>
              <a:rPr lang="en-GB" dirty="0"/>
              <a:t> 5 x 2</a:t>
            </a:r>
            <a:r>
              <a:rPr lang="en-GB" baseline="30000" dirty="0"/>
              <a:t>1 </a:t>
            </a:r>
            <a:r>
              <a:rPr lang="en-GB" dirty="0"/>
              <a:t>=10</a:t>
            </a:r>
          </a:p>
          <a:p>
            <a:pPr marL="0" indent="0">
              <a:buNone/>
            </a:pPr>
            <a:endParaRPr lang="en-GB" dirty="0"/>
          </a:p>
        </p:txBody>
      </p:sp>
    </p:spTree>
    <p:extLst>
      <p:ext uri="{BB962C8B-B14F-4D97-AF65-F5344CB8AC3E}">
        <p14:creationId xmlns:p14="http://schemas.microsoft.com/office/powerpoint/2010/main" val="3814237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Multiplying binaries</a:t>
            </a:r>
          </a:p>
        </p:txBody>
      </p:sp>
      <p:sp>
        <p:nvSpPr>
          <p:cNvPr id="10" name="Content Placeholder 2">
            <a:extLst>
              <a:ext uri="{FF2B5EF4-FFF2-40B4-BE49-F238E27FC236}">
                <a16:creationId xmlns:a16="http://schemas.microsoft.com/office/drawing/2014/main" id="{F2238DBB-C2D4-3849-9B6B-658BCD03D0DF}"/>
              </a:ext>
            </a:extLst>
          </p:cNvPr>
          <p:cNvSpPr>
            <a:spLocks noGrp="1"/>
          </p:cNvSpPr>
          <p:nvPr>
            <p:ph idx="1"/>
          </p:nvPr>
        </p:nvSpPr>
        <p:spPr>
          <a:xfrm>
            <a:off x="838200" y="1825625"/>
            <a:ext cx="10515600" cy="4667250"/>
          </a:xfrm>
        </p:spPr>
        <p:txBody>
          <a:bodyPr>
            <a:normAutofit/>
          </a:bodyPr>
          <a:lstStyle/>
          <a:p>
            <a:pPr marL="0" indent="0">
              <a:buNone/>
            </a:pPr>
            <a:r>
              <a:rPr lang="en-GB" dirty="0"/>
              <a:t>How would we divide?</a:t>
            </a:r>
          </a:p>
          <a:p>
            <a:pPr marL="0" indent="0">
              <a:buNone/>
            </a:pPr>
            <a:endParaRPr lang="en-GB" dirty="0"/>
          </a:p>
          <a:p>
            <a:pPr marL="0" indent="0">
              <a:buNone/>
            </a:pPr>
            <a:r>
              <a:rPr lang="en-GB" dirty="0"/>
              <a:t>SHIFT TO THE RIGHT!</a:t>
            </a:r>
          </a:p>
        </p:txBody>
      </p:sp>
    </p:spTree>
    <p:extLst>
      <p:ext uri="{BB962C8B-B14F-4D97-AF65-F5344CB8AC3E}">
        <p14:creationId xmlns:p14="http://schemas.microsoft.com/office/powerpoint/2010/main" val="1092626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B379-EFC4-0F42-967F-BB3237224D6B}"/>
              </a:ext>
            </a:extLst>
          </p:cNvPr>
          <p:cNvSpPr>
            <a:spLocks noGrp="1"/>
          </p:cNvSpPr>
          <p:nvPr>
            <p:ph type="title"/>
          </p:nvPr>
        </p:nvSpPr>
        <p:spPr/>
        <p:txBody>
          <a:bodyPr/>
          <a:lstStyle/>
          <a:p>
            <a:r>
              <a:rPr lang="en-GB" dirty="0"/>
              <a:t>Exercises</a:t>
            </a:r>
          </a:p>
        </p:txBody>
      </p:sp>
      <p:sp>
        <p:nvSpPr>
          <p:cNvPr id="3" name="Content Placeholder 2">
            <a:extLst>
              <a:ext uri="{FF2B5EF4-FFF2-40B4-BE49-F238E27FC236}">
                <a16:creationId xmlns:a16="http://schemas.microsoft.com/office/drawing/2014/main" id="{A5892B2E-EB2F-9D4E-8113-EA2E34004936}"/>
              </a:ext>
            </a:extLst>
          </p:cNvPr>
          <p:cNvSpPr>
            <a:spLocks noGrp="1"/>
          </p:cNvSpPr>
          <p:nvPr>
            <p:ph idx="1"/>
          </p:nvPr>
        </p:nvSpPr>
        <p:spPr>
          <a:xfrm>
            <a:off x="838200" y="1825625"/>
            <a:ext cx="10515600" cy="5032375"/>
          </a:xfrm>
        </p:spPr>
        <p:txBody>
          <a:bodyPr/>
          <a:lstStyle/>
          <a:p>
            <a:r>
              <a:rPr lang="en-GB" dirty="0"/>
              <a:t>Convert 26 to binary</a:t>
            </a:r>
          </a:p>
          <a:p>
            <a:r>
              <a:rPr lang="en-GB" dirty="0"/>
              <a:t>Multiply this binary number by 8</a:t>
            </a:r>
          </a:p>
          <a:p>
            <a:r>
              <a:rPr lang="en-GB" dirty="0"/>
              <a:t>What is the new binary number?</a:t>
            </a:r>
          </a:p>
          <a:p>
            <a:r>
              <a:rPr lang="en-GB" dirty="0"/>
              <a:t>What is it in decimal?</a:t>
            </a:r>
          </a:p>
          <a:p>
            <a:r>
              <a:rPr lang="en-GB" dirty="0"/>
              <a:t>What happens if you divide it by 4</a:t>
            </a:r>
          </a:p>
        </p:txBody>
      </p:sp>
      <p:pic>
        <p:nvPicPr>
          <p:cNvPr id="1028" name="Picture 4" descr="Cha Cha Slide&quot; by DJ Casper | The Most Important Wedding Playlist You Can't  Forget to Make | POPSUGAR Entertainment">
            <a:extLst>
              <a:ext uri="{FF2B5EF4-FFF2-40B4-BE49-F238E27FC236}">
                <a16:creationId xmlns:a16="http://schemas.microsoft.com/office/drawing/2014/main" id="{FB67CE06-9A89-7B46-A725-B4AD097B4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3591" y="1546076"/>
            <a:ext cx="4320209" cy="3240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914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B379-EFC4-0F42-967F-BB3237224D6B}"/>
              </a:ext>
            </a:extLst>
          </p:cNvPr>
          <p:cNvSpPr>
            <a:spLocks noGrp="1"/>
          </p:cNvSpPr>
          <p:nvPr>
            <p:ph type="title"/>
          </p:nvPr>
        </p:nvSpPr>
        <p:spPr/>
        <p:txBody>
          <a:bodyPr/>
          <a:lstStyle/>
          <a:p>
            <a:r>
              <a:rPr lang="en-GB" dirty="0"/>
              <a:t>Answers</a:t>
            </a:r>
          </a:p>
        </p:txBody>
      </p:sp>
      <p:sp>
        <p:nvSpPr>
          <p:cNvPr id="3" name="Content Placeholder 2">
            <a:extLst>
              <a:ext uri="{FF2B5EF4-FFF2-40B4-BE49-F238E27FC236}">
                <a16:creationId xmlns:a16="http://schemas.microsoft.com/office/drawing/2014/main" id="{A5892B2E-EB2F-9D4E-8113-EA2E34004936}"/>
              </a:ext>
            </a:extLst>
          </p:cNvPr>
          <p:cNvSpPr>
            <a:spLocks noGrp="1"/>
          </p:cNvSpPr>
          <p:nvPr>
            <p:ph idx="1"/>
          </p:nvPr>
        </p:nvSpPr>
        <p:spPr>
          <a:xfrm>
            <a:off x="838200" y="1825625"/>
            <a:ext cx="10515600" cy="5032375"/>
          </a:xfrm>
        </p:spPr>
        <p:txBody>
          <a:bodyPr/>
          <a:lstStyle/>
          <a:p>
            <a:r>
              <a:rPr lang="en-GB" dirty="0"/>
              <a:t>Convert 26 to binary</a:t>
            </a:r>
          </a:p>
          <a:p>
            <a:pPr marL="0" indent="0">
              <a:buNone/>
            </a:pPr>
            <a:r>
              <a:rPr lang="en-GB" dirty="0"/>
              <a:t>	00011010</a:t>
            </a:r>
          </a:p>
          <a:p>
            <a:r>
              <a:rPr lang="en-GB" dirty="0"/>
              <a:t>Multiply this binary number by 8</a:t>
            </a:r>
          </a:p>
          <a:p>
            <a:pPr marL="0" indent="0">
              <a:buNone/>
            </a:pPr>
            <a:r>
              <a:rPr lang="en-GB" dirty="0"/>
              <a:t>	00011010000</a:t>
            </a:r>
          </a:p>
          <a:p>
            <a:r>
              <a:rPr lang="en-GB" dirty="0"/>
              <a:t>What is the new binary number?</a:t>
            </a:r>
          </a:p>
          <a:p>
            <a:r>
              <a:rPr lang="en-GB" dirty="0"/>
              <a:t>What is it in decimal?</a:t>
            </a:r>
          </a:p>
          <a:p>
            <a:pPr marL="0" indent="0">
              <a:buNone/>
            </a:pPr>
            <a:r>
              <a:rPr lang="en-GB" dirty="0"/>
              <a:t>	208</a:t>
            </a:r>
          </a:p>
          <a:p>
            <a:r>
              <a:rPr lang="en-GB" dirty="0"/>
              <a:t>What happens if you divide it by 4</a:t>
            </a:r>
          </a:p>
          <a:p>
            <a:pPr marL="0" indent="0">
              <a:buNone/>
            </a:pPr>
            <a:r>
              <a:rPr lang="en-GB" dirty="0"/>
              <a:t>	000110100</a:t>
            </a:r>
          </a:p>
        </p:txBody>
      </p:sp>
      <p:pic>
        <p:nvPicPr>
          <p:cNvPr id="1028" name="Picture 4" descr="Cha Cha Slide&quot; by DJ Casper | The Most Important Wedding Playlist You Can't  Forget to Make | POPSUGAR Entertainment">
            <a:extLst>
              <a:ext uri="{FF2B5EF4-FFF2-40B4-BE49-F238E27FC236}">
                <a16:creationId xmlns:a16="http://schemas.microsoft.com/office/drawing/2014/main" id="{FB67CE06-9A89-7B46-A725-B4AD097B4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3591" y="1546076"/>
            <a:ext cx="4320209" cy="3240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774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lstStyle/>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add together three binary numbers.</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60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perform logical shifts.</a:t>
            </a:r>
            <a:endParaRPr lang="en-GB" sz="18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GB" dirty="0"/>
          </a:p>
        </p:txBody>
      </p:sp>
    </p:spTree>
    <p:extLst>
      <p:ext uri="{BB962C8B-B14F-4D97-AF65-F5344CB8AC3E}">
        <p14:creationId xmlns:p14="http://schemas.microsoft.com/office/powerpoint/2010/main" val="28435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E1EB82-65AD-DC4E-8D33-AFCDD6335722}"/>
              </a:ext>
            </a:extLst>
          </p:cNvPr>
          <p:cNvSpPr txBox="1"/>
          <p:nvPr/>
        </p:nvSpPr>
        <p:spPr>
          <a:xfrm>
            <a:off x="5061101" y="3044279"/>
            <a:ext cx="2069797" cy="769441"/>
          </a:xfrm>
          <a:prstGeom prst="rect">
            <a:avLst/>
          </a:prstGeom>
          <a:noFill/>
        </p:spPr>
        <p:txBody>
          <a:bodyPr wrap="none" rtlCol="0">
            <a:spAutoFit/>
          </a:bodyPr>
          <a:lstStyle/>
          <a:p>
            <a:r>
              <a:rPr lang="en-GB" sz="4400" dirty="0"/>
              <a:t>Number</a:t>
            </a:r>
          </a:p>
        </p:txBody>
      </p:sp>
      <p:pic>
        <p:nvPicPr>
          <p:cNvPr id="8" name="Picture 7" descr="A picture containing text, clipart&#10;&#10;Description automatically generated">
            <a:extLst>
              <a:ext uri="{FF2B5EF4-FFF2-40B4-BE49-F238E27FC236}">
                <a16:creationId xmlns:a16="http://schemas.microsoft.com/office/drawing/2014/main" id="{EE69D3E0-7C93-9A41-A32B-F5A3B903D7E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130898" y="0"/>
            <a:ext cx="4318000" cy="3175000"/>
          </a:xfrm>
          <a:prstGeom prst="rect">
            <a:avLst/>
          </a:prstGeom>
        </p:spPr>
      </p:pic>
    </p:spTree>
    <p:extLst>
      <p:ext uri="{BB962C8B-B14F-4D97-AF65-F5344CB8AC3E}">
        <p14:creationId xmlns:p14="http://schemas.microsoft.com/office/powerpoint/2010/main" val="169673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E1EB82-65AD-DC4E-8D33-AFCDD6335722}"/>
              </a:ext>
            </a:extLst>
          </p:cNvPr>
          <p:cNvSpPr txBox="1"/>
          <p:nvPr/>
        </p:nvSpPr>
        <p:spPr>
          <a:xfrm>
            <a:off x="5482377" y="3044279"/>
            <a:ext cx="1427763" cy="769441"/>
          </a:xfrm>
          <a:prstGeom prst="rect">
            <a:avLst/>
          </a:prstGeom>
          <a:noFill/>
        </p:spPr>
        <p:txBody>
          <a:bodyPr wrap="none" rtlCol="0">
            <a:spAutoFit/>
          </a:bodyPr>
          <a:lstStyle/>
          <a:p>
            <a:r>
              <a:rPr lang="en-GB" sz="4400" dirty="0"/>
              <a:t>Bytes</a:t>
            </a:r>
          </a:p>
        </p:txBody>
      </p:sp>
      <p:pic>
        <p:nvPicPr>
          <p:cNvPr id="3" name="Picture 2" descr="A picture containing gear&#10;&#10;Description automatically generated">
            <a:extLst>
              <a:ext uri="{FF2B5EF4-FFF2-40B4-BE49-F238E27FC236}">
                <a16:creationId xmlns:a16="http://schemas.microsoft.com/office/drawing/2014/main" id="{D44497EA-0441-2147-B786-FB30193EEDD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363501" y="1336260"/>
            <a:ext cx="2351389" cy="1881111"/>
          </a:xfrm>
          <a:prstGeom prst="rect">
            <a:avLst/>
          </a:prstGeom>
        </p:spPr>
      </p:pic>
    </p:spTree>
    <p:extLst>
      <p:ext uri="{BB962C8B-B14F-4D97-AF65-F5344CB8AC3E}">
        <p14:creationId xmlns:p14="http://schemas.microsoft.com/office/powerpoint/2010/main" val="24863343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lstStyle/>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Students know the units bit, byte, kilobyte, megabyte, gigabyte and terabyte.</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60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Students know the names, symbols and corresponding values for decimal prefixes and are able to compare quantities.</a:t>
            </a:r>
            <a:endParaRPr lang="en-GB" sz="18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GB" dirty="0"/>
          </a:p>
        </p:txBody>
      </p:sp>
    </p:spTree>
    <p:extLst>
      <p:ext uri="{BB962C8B-B14F-4D97-AF65-F5344CB8AC3E}">
        <p14:creationId xmlns:p14="http://schemas.microsoft.com/office/powerpoint/2010/main" val="5587926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Bits and bytes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lstStyle/>
          <a:p>
            <a:r>
              <a:rPr lang="en-GB" dirty="0"/>
              <a:t>We have recently seen bits before, the single unit of an 8-bit binary</a:t>
            </a:r>
          </a:p>
          <a:p>
            <a:r>
              <a:rPr lang="en-GB" dirty="0"/>
              <a:t>Therefore a bit is simply either a 0 or a 1</a:t>
            </a:r>
          </a:p>
          <a:p>
            <a:r>
              <a:rPr lang="en-GB" dirty="0"/>
              <a:t>A byte is 8 of these!</a:t>
            </a:r>
          </a:p>
          <a:p>
            <a:r>
              <a:rPr lang="en-GB" dirty="0"/>
              <a:t>These then go up in powers of 10…</a:t>
            </a:r>
          </a:p>
          <a:p>
            <a:r>
              <a:rPr lang="en-GB" dirty="0"/>
              <a:t>A kilobyte (kB) = 1000 bytes</a:t>
            </a:r>
          </a:p>
          <a:p>
            <a:r>
              <a:rPr lang="en-GB" dirty="0"/>
              <a:t>A megabyte (MB) = 1000 kilobytes</a:t>
            </a:r>
          </a:p>
          <a:p>
            <a:r>
              <a:rPr lang="en-GB" dirty="0"/>
              <a:t>A gigabyte (GB) = 1000 megabytes</a:t>
            </a:r>
          </a:p>
          <a:p>
            <a:r>
              <a:rPr lang="en-GB" dirty="0"/>
              <a:t>A terabyte (TB) = 1000 gigabytes</a:t>
            </a:r>
          </a:p>
        </p:txBody>
      </p:sp>
      <p:pic>
        <p:nvPicPr>
          <p:cNvPr id="12290" name="Picture 2">
            <a:extLst>
              <a:ext uri="{FF2B5EF4-FFF2-40B4-BE49-F238E27FC236}">
                <a16:creationId xmlns:a16="http://schemas.microsoft.com/office/drawing/2014/main" id="{F81EB1CA-EED9-334D-97D4-269A4DDB29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3391" y="2414176"/>
            <a:ext cx="2567609" cy="199713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MIT to Recalibrate the Smoot | alum.mit.edu">
            <a:extLst>
              <a:ext uri="{FF2B5EF4-FFF2-40B4-BE49-F238E27FC236}">
                <a16:creationId xmlns:a16="http://schemas.microsoft.com/office/drawing/2014/main" id="{63B2E1F6-0651-DC4C-9B10-E9D5A1300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3826" y="4857394"/>
            <a:ext cx="2457174" cy="1765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195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B379-EFC4-0F42-967F-BB3237224D6B}"/>
              </a:ext>
            </a:extLst>
          </p:cNvPr>
          <p:cNvSpPr>
            <a:spLocks noGrp="1"/>
          </p:cNvSpPr>
          <p:nvPr>
            <p:ph type="title"/>
          </p:nvPr>
        </p:nvSpPr>
        <p:spPr/>
        <p:txBody>
          <a:bodyPr/>
          <a:lstStyle/>
          <a:p>
            <a:r>
              <a:rPr lang="en-GB" dirty="0"/>
              <a:t>Exercises</a:t>
            </a:r>
          </a:p>
        </p:txBody>
      </p:sp>
      <p:sp>
        <p:nvSpPr>
          <p:cNvPr id="3" name="Content Placeholder 2">
            <a:extLst>
              <a:ext uri="{FF2B5EF4-FFF2-40B4-BE49-F238E27FC236}">
                <a16:creationId xmlns:a16="http://schemas.microsoft.com/office/drawing/2014/main" id="{A5892B2E-EB2F-9D4E-8113-EA2E34004936}"/>
              </a:ext>
            </a:extLst>
          </p:cNvPr>
          <p:cNvSpPr>
            <a:spLocks noGrp="1"/>
          </p:cNvSpPr>
          <p:nvPr>
            <p:ph idx="1"/>
          </p:nvPr>
        </p:nvSpPr>
        <p:spPr/>
        <p:txBody>
          <a:bodyPr/>
          <a:lstStyle/>
          <a:p>
            <a:r>
              <a:rPr lang="en-GB" dirty="0"/>
              <a:t>Look up the memory sizes of different objects, try your phone, laptop, RAM, download limits, phone data contracts etc.</a:t>
            </a:r>
          </a:p>
          <a:p>
            <a:r>
              <a:rPr lang="en-GB" dirty="0"/>
              <a:t>What is larger, 3,000 Megabytes or 4 Gigabytes? </a:t>
            </a:r>
          </a:p>
          <a:p>
            <a:r>
              <a:rPr lang="en-GB" dirty="0"/>
              <a:t>Convert 9.1 GB to MB </a:t>
            </a:r>
          </a:p>
          <a:p>
            <a:r>
              <a:rPr lang="en-GB" dirty="0"/>
              <a:t>Convert 1 TB to GB</a:t>
            </a:r>
          </a:p>
          <a:p>
            <a:r>
              <a:rPr lang="en-GB" dirty="0"/>
              <a:t>Convert 15 GB to TB</a:t>
            </a:r>
          </a:p>
          <a:p>
            <a:r>
              <a:rPr lang="en-GB" dirty="0"/>
              <a:t>Convert 10kB to GB </a:t>
            </a:r>
          </a:p>
          <a:p>
            <a:r>
              <a:rPr lang="en-GB" dirty="0"/>
              <a:t>Convert 327 MB to TB </a:t>
            </a:r>
          </a:p>
        </p:txBody>
      </p:sp>
    </p:spTree>
    <p:extLst>
      <p:ext uri="{BB962C8B-B14F-4D97-AF65-F5344CB8AC3E}">
        <p14:creationId xmlns:p14="http://schemas.microsoft.com/office/powerpoint/2010/main" val="4026188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B379-EFC4-0F42-967F-BB3237224D6B}"/>
              </a:ext>
            </a:extLst>
          </p:cNvPr>
          <p:cNvSpPr>
            <a:spLocks noGrp="1"/>
          </p:cNvSpPr>
          <p:nvPr>
            <p:ph type="title"/>
          </p:nvPr>
        </p:nvSpPr>
        <p:spPr/>
        <p:txBody>
          <a:bodyPr/>
          <a:lstStyle/>
          <a:p>
            <a:r>
              <a:rPr lang="en-GB" dirty="0"/>
              <a:t>Answers</a:t>
            </a:r>
          </a:p>
        </p:txBody>
      </p:sp>
      <p:sp>
        <p:nvSpPr>
          <p:cNvPr id="3" name="Content Placeholder 2">
            <a:extLst>
              <a:ext uri="{FF2B5EF4-FFF2-40B4-BE49-F238E27FC236}">
                <a16:creationId xmlns:a16="http://schemas.microsoft.com/office/drawing/2014/main" id="{A5892B2E-EB2F-9D4E-8113-EA2E34004936}"/>
              </a:ext>
            </a:extLst>
          </p:cNvPr>
          <p:cNvSpPr>
            <a:spLocks noGrp="1"/>
          </p:cNvSpPr>
          <p:nvPr>
            <p:ph idx="1"/>
          </p:nvPr>
        </p:nvSpPr>
        <p:spPr/>
        <p:txBody>
          <a:bodyPr/>
          <a:lstStyle/>
          <a:p>
            <a:r>
              <a:rPr lang="en-GB" strike="sngStrike" dirty="0"/>
              <a:t>Look up the memory sizes of different objects, try your phone, laptop, RAM, download limits, phone data contracts etc.</a:t>
            </a:r>
          </a:p>
          <a:p>
            <a:r>
              <a:rPr lang="en-GB" dirty="0"/>
              <a:t>What is larger, 3,000 Megabytes or 4 Gigabytes? 4 GB</a:t>
            </a:r>
          </a:p>
          <a:p>
            <a:r>
              <a:rPr lang="en-GB" dirty="0"/>
              <a:t>Convert 9.1 GB to MB  = 9100</a:t>
            </a:r>
          </a:p>
          <a:p>
            <a:r>
              <a:rPr lang="en-GB" dirty="0"/>
              <a:t>Convert 1 TB to GB = 1000</a:t>
            </a:r>
          </a:p>
          <a:p>
            <a:r>
              <a:rPr lang="en-GB" dirty="0"/>
              <a:t>Convert 15 GB to TB = 0.015 TB</a:t>
            </a:r>
          </a:p>
          <a:p>
            <a:r>
              <a:rPr lang="en-GB" dirty="0"/>
              <a:t>Convert 10kB to GB = 0.00001 GB</a:t>
            </a:r>
          </a:p>
          <a:p>
            <a:r>
              <a:rPr lang="en-GB" dirty="0"/>
              <a:t>Convert 327 MB to TB =0.000327 TB</a:t>
            </a:r>
          </a:p>
        </p:txBody>
      </p:sp>
    </p:spTree>
    <p:extLst>
      <p:ext uri="{BB962C8B-B14F-4D97-AF65-F5344CB8AC3E}">
        <p14:creationId xmlns:p14="http://schemas.microsoft.com/office/powerpoint/2010/main" val="9314753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lstStyle/>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Students know the units bit, byte, kilobyte, megabyte, gigabyte and terabyte.</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60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Students know the names, symbols and corresponding values for decimal prefixes and are able to compare quantities.</a:t>
            </a:r>
            <a:endParaRPr lang="en-GB" sz="18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GB" dirty="0"/>
          </a:p>
        </p:txBody>
      </p:sp>
    </p:spTree>
    <p:extLst>
      <p:ext uri="{BB962C8B-B14F-4D97-AF65-F5344CB8AC3E}">
        <p14:creationId xmlns:p14="http://schemas.microsoft.com/office/powerpoint/2010/main" val="15206248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E1EB82-65AD-DC4E-8D33-AFCDD6335722}"/>
              </a:ext>
            </a:extLst>
          </p:cNvPr>
          <p:cNvSpPr txBox="1"/>
          <p:nvPr/>
        </p:nvSpPr>
        <p:spPr>
          <a:xfrm>
            <a:off x="5537642" y="3044279"/>
            <a:ext cx="1116716" cy="769441"/>
          </a:xfrm>
          <a:prstGeom prst="rect">
            <a:avLst/>
          </a:prstGeom>
          <a:noFill/>
        </p:spPr>
        <p:txBody>
          <a:bodyPr wrap="none" rtlCol="0">
            <a:spAutoFit/>
          </a:bodyPr>
          <a:lstStyle/>
          <a:p>
            <a:r>
              <a:rPr lang="en-GB" sz="4400" dirty="0"/>
              <a:t>Text</a:t>
            </a:r>
          </a:p>
        </p:txBody>
      </p:sp>
      <p:pic>
        <p:nvPicPr>
          <p:cNvPr id="3" name="Picture 2" descr="A picture containing text, sign, dishware&#10;&#10;Description automatically generated">
            <a:extLst>
              <a:ext uri="{FF2B5EF4-FFF2-40B4-BE49-F238E27FC236}">
                <a16:creationId xmlns:a16="http://schemas.microsoft.com/office/drawing/2014/main" id="{DBAE1871-475B-114E-85DD-483DB43A5AE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80523" y="479983"/>
            <a:ext cx="3152016" cy="2564296"/>
          </a:xfrm>
          <a:prstGeom prst="rect">
            <a:avLst/>
          </a:prstGeom>
        </p:spPr>
      </p:pic>
    </p:spTree>
    <p:extLst>
      <p:ext uri="{BB962C8B-B14F-4D97-AF65-F5344CB8AC3E}">
        <p14:creationId xmlns:p14="http://schemas.microsoft.com/office/powerpoint/2010/main" val="41376618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lstStyle/>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Understand character sets including ASCII and Unicode and the advantages of Unicode.</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60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use a character table to convert a message from binary to a character set and vice-versa.</a:t>
            </a:r>
            <a:endParaRPr lang="en-GB" sz="18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GB" dirty="0"/>
          </a:p>
        </p:txBody>
      </p:sp>
    </p:spTree>
    <p:extLst>
      <p:ext uri="{BB962C8B-B14F-4D97-AF65-F5344CB8AC3E}">
        <p14:creationId xmlns:p14="http://schemas.microsoft.com/office/powerpoint/2010/main" val="18458340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Multiplying binaries</a:t>
            </a:r>
          </a:p>
        </p:txBody>
      </p:sp>
      <p:sp>
        <p:nvSpPr>
          <p:cNvPr id="10" name="Content Placeholder 2">
            <a:extLst>
              <a:ext uri="{FF2B5EF4-FFF2-40B4-BE49-F238E27FC236}">
                <a16:creationId xmlns:a16="http://schemas.microsoft.com/office/drawing/2014/main" id="{F2238DBB-C2D4-3849-9B6B-658BCD03D0DF}"/>
              </a:ext>
            </a:extLst>
          </p:cNvPr>
          <p:cNvSpPr>
            <a:spLocks noGrp="1"/>
          </p:cNvSpPr>
          <p:nvPr>
            <p:ph idx="1"/>
          </p:nvPr>
        </p:nvSpPr>
        <p:spPr>
          <a:xfrm>
            <a:off x="838200" y="1825625"/>
            <a:ext cx="10515600" cy="4667250"/>
          </a:xfrm>
        </p:spPr>
        <p:txBody>
          <a:bodyPr>
            <a:normAutofit/>
          </a:bodyPr>
          <a:lstStyle/>
          <a:p>
            <a:pPr marL="0" indent="0">
              <a:buNone/>
            </a:pPr>
            <a:r>
              <a:rPr lang="en-GB" dirty="0"/>
              <a:t>Also known as binary/logical shift</a:t>
            </a:r>
          </a:p>
          <a:p>
            <a:pPr marL="0" indent="0">
              <a:buNone/>
            </a:pPr>
            <a:endParaRPr lang="en-GB" dirty="0"/>
          </a:p>
          <a:p>
            <a:pPr marL="0" indent="0">
              <a:buNone/>
            </a:pPr>
            <a:r>
              <a:rPr lang="en-GB" dirty="0"/>
              <a:t>Each time we shift a binary number to the left we multiply it by 2</a:t>
            </a:r>
            <a:r>
              <a:rPr lang="en-GB" baseline="30000" dirty="0"/>
              <a:t>shift</a:t>
            </a:r>
          </a:p>
          <a:p>
            <a:pPr marL="0" indent="0">
              <a:buNone/>
            </a:pPr>
            <a:endParaRPr lang="en-GB" baseline="30000" dirty="0"/>
          </a:p>
          <a:p>
            <a:pPr marL="0" indent="0">
              <a:buNone/>
            </a:pPr>
            <a:r>
              <a:rPr lang="en-GB" dirty="0"/>
              <a:t>For example:</a:t>
            </a:r>
          </a:p>
          <a:p>
            <a:pPr marL="0" indent="0">
              <a:buNone/>
            </a:pPr>
            <a:r>
              <a:rPr lang="en-GB" dirty="0"/>
              <a:t>0101 binary shift to the left = 01010</a:t>
            </a:r>
          </a:p>
          <a:p>
            <a:pPr marL="0" indent="0">
              <a:buNone/>
            </a:pPr>
            <a:r>
              <a:rPr lang="en-GB" dirty="0"/>
              <a:t>0101 in decimal = 1x2</a:t>
            </a:r>
            <a:r>
              <a:rPr lang="en-GB" baseline="30000" dirty="0"/>
              <a:t>0 </a:t>
            </a:r>
            <a:r>
              <a:rPr lang="en-GB" dirty="0"/>
              <a:t> + 1x2</a:t>
            </a:r>
            <a:r>
              <a:rPr lang="en-GB" baseline="30000" dirty="0"/>
              <a:t>2</a:t>
            </a:r>
            <a:r>
              <a:rPr lang="en-GB" dirty="0"/>
              <a:t> = 5</a:t>
            </a:r>
          </a:p>
          <a:p>
            <a:pPr marL="0" indent="0">
              <a:buNone/>
            </a:pPr>
            <a:r>
              <a:rPr lang="en-GB" dirty="0"/>
              <a:t>01010 in decimal = 1x2</a:t>
            </a:r>
            <a:r>
              <a:rPr lang="en-GB" baseline="30000" dirty="0"/>
              <a:t>1 </a:t>
            </a:r>
            <a:r>
              <a:rPr lang="en-GB" dirty="0"/>
              <a:t> + 1x2</a:t>
            </a:r>
            <a:r>
              <a:rPr lang="en-GB" baseline="30000" dirty="0"/>
              <a:t>3</a:t>
            </a:r>
            <a:r>
              <a:rPr lang="en-GB" dirty="0"/>
              <a:t> = 10</a:t>
            </a:r>
          </a:p>
          <a:p>
            <a:pPr marL="0" indent="0">
              <a:buNone/>
            </a:pPr>
            <a:r>
              <a:rPr lang="en-GB" dirty="0"/>
              <a:t> 5 x 2</a:t>
            </a:r>
            <a:r>
              <a:rPr lang="en-GB" baseline="30000" dirty="0"/>
              <a:t>1 </a:t>
            </a:r>
            <a:r>
              <a:rPr lang="en-GB" dirty="0"/>
              <a:t>=10</a:t>
            </a:r>
          </a:p>
          <a:p>
            <a:pPr marL="0" indent="0">
              <a:buNone/>
            </a:pPr>
            <a:endParaRPr lang="en-GB" dirty="0"/>
          </a:p>
        </p:txBody>
      </p:sp>
    </p:spTree>
    <p:extLst>
      <p:ext uri="{BB962C8B-B14F-4D97-AF65-F5344CB8AC3E}">
        <p14:creationId xmlns:p14="http://schemas.microsoft.com/office/powerpoint/2010/main" val="39467786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ASCII vs Uni -code</a:t>
            </a:r>
          </a:p>
        </p:txBody>
      </p:sp>
      <p:sp>
        <p:nvSpPr>
          <p:cNvPr id="10" name="Content Placeholder 2">
            <a:extLst>
              <a:ext uri="{FF2B5EF4-FFF2-40B4-BE49-F238E27FC236}">
                <a16:creationId xmlns:a16="http://schemas.microsoft.com/office/drawing/2014/main" id="{F2238DBB-C2D4-3849-9B6B-658BCD03D0DF}"/>
              </a:ext>
            </a:extLst>
          </p:cNvPr>
          <p:cNvSpPr>
            <a:spLocks noGrp="1"/>
          </p:cNvSpPr>
          <p:nvPr>
            <p:ph idx="1"/>
          </p:nvPr>
        </p:nvSpPr>
        <p:spPr>
          <a:xfrm>
            <a:off x="838200" y="1825625"/>
            <a:ext cx="7225145" cy="4667250"/>
          </a:xfrm>
        </p:spPr>
        <p:txBody>
          <a:bodyPr>
            <a:normAutofit/>
          </a:bodyPr>
          <a:lstStyle/>
          <a:p>
            <a:r>
              <a:rPr lang="en-GB" dirty="0"/>
              <a:t>How do we communicate with computers using text?</a:t>
            </a:r>
          </a:p>
          <a:p>
            <a:r>
              <a:rPr lang="en-GB" dirty="0"/>
              <a:t>We assign numbers to symbols using a “code”</a:t>
            </a:r>
          </a:p>
          <a:p>
            <a:pPr marL="0" indent="0">
              <a:buNone/>
            </a:pPr>
            <a:endParaRPr lang="en-GB" dirty="0"/>
          </a:p>
        </p:txBody>
      </p:sp>
      <p:pic>
        <p:nvPicPr>
          <p:cNvPr id="4098" name="Picture 2" descr="Ski resort Hochoetz – Oetz - Skiing Hochoetz – Oetz">
            <a:extLst>
              <a:ext uri="{FF2B5EF4-FFF2-40B4-BE49-F238E27FC236}">
                <a16:creationId xmlns:a16="http://schemas.microsoft.com/office/drawing/2014/main" id="{18DBBDE7-2B87-ED44-87B5-9B4F98B25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5849" y="977725"/>
            <a:ext cx="2593603" cy="19294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University of Manchester has joined the Frontiers – JISC national open  access deal. - Science &amp; research news | Frontiers">
            <a:extLst>
              <a:ext uri="{FF2B5EF4-FFF2-40B4-BE49-F238E27FC236}">
                <a16:creationId xmlns:a16="http://schemas.microsoft.com/office/drawing/2014/main" id="{6B707222-3262-5547-B4CA-F6E5269D4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5849" y="3548299"/>
            <a:ext cx="2594992" cy="109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066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88EE-B6EC-9247-A052-39EFE72FF04E}"/>
              </a:ext>
            </a:extLst>
          </p:cNvPr>
          <p:cNvSpPr>
            <a:spLocks noGrp="1"/>
          </p:cNvSpPr>
          <p:nvPr>
            <p:ph type="title"/>
          </p:nvPr>
        </p:nvSpPr>
        <p:spPr/>
        <p:txBody>
          <a:bodyPr/>
          <a:lstStyle/>
          <a:p>
            <a:r>
              <a:rPr lang="en-GB" b="1" dirty="0"/>
              <a:t>Decimal notation </a:t>
            </a:r>
            <a:r>
              <a:rPr lang="en-GB" dirty="0"/>
              <a:t>vs binary notation</a:t>
            </a:r>
          </a:p>
        </p:txBody>
      </p:sp>
      <p:sp>
        <p:nvSpPr>
          <p:cNvPr id="3" name="Content Placeholder 2">
            <a:extLst>
              <a:ext uri="{FF2B5EF4-FFF2-40B4-BE49-F238E27FC236}">
                <a16:creationId xmlns:a16="http://schemas.microsoft.com/office/drawing/2014/main" id="{4113585A-DA8D-0040-B72F-77780B3CC9B3}"/>
              </a:ext>
            </a:extLst>
          </p:cNvPr>
          <p:cNvSpPr>
            <a:spLocks noGrp="1"/>
          </p:cNvSpPr>
          <p:nvPr>
            <p:ph idx="1"/>
          </p:nvPr>
        </p:nvSpPr>
        <p:spPr>
          <a:xfrm>
            <a:off x="838200" y="1825625"/>
            <a:ext cx="10515600" cy="905049"/>
          </a:xfrm>
        </p:spPr>
        <p:txBody>
          <a:bodyPr/>
          <a:lstStyle/>
          <a:p>
            <a:r>
              <a:rPr lang="en-GB" dirty="0"/>
              <a:t>Each number in decimal notation is the equivalent times by ten to the power of it’s position</a:t>
            </a:r>
          </a:p>
        </p:txBody>
      </p:sp>
      <p:sp>
        <p:nvSpPr>
          <p:cNvPr id="6" name="Rectangle 5">
            <a:extLst>
              <a:ext uri="{FF2B5EF4-FFF2-40B4-BE49-F238E27FC236}">
                <a16:creationId xmlns:a16="http://schemas.microsoft.com/office/drawing/2014/main" id="{DC29CA79-8E1A-194C-9874-F74CC03CA3A7}"/>
              </a:ext>
            </a:extLst>
          </p:cNvPr>
          <p:cNvSpPr/>
          <p:nvPr/>
        </p:nvSpPr>
        <p:spPr>
          <a:xfrm>
            <a:off x="1782417"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Rectangle 11">
            <a:extLst>
              <a:ext uri="{FF2B5EF4-FFF2-40B4-BE49-F238E27FC236}">
                <a16:creationId xmlns:a16="http://schemas.microsoft.com/office/drawing/2014/main" id="{2DF33294-479B-444E-BCDE-CC26942F55A3}"/>
              </a:ext>
            </a:extLst>
          </p:cNvPr>
          <p:cNvSpPr/>
          <p:nvPr/>
        </p:nvSpPr>
        <p:spPr>
          <a:xfrm>
            <a:off x="2548593"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Rectangle 13">
            <a:extLst>
              <a:ext uri="{FF2B5EF4-FFF2-40B4-BE49-F238E27FC236}">
                <a16:creationId xmlns:a16="http://schemas.microsoft.com/office/drawing/2014/main" id="{D8DA7CA3-1BED-CB4A-910F-F9FD712D201F}"/>
              </a:ext>
            </a:extLst>
          </p:cNvPr>
          <p:cNvSpPr/>
          <p:nvPr/>
        </p:nvSpPr>
        <p:spPr>
          <a:xfrm>
            <a:off x="3314769"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a:extLst>
              <a:ext uri="{FF2B5EF4-FFF2-40B4-BE49-F238E27FC236}">
                <a16:creationId xmlns:a16="http://schemas.microsoft.com/office/drawing/2014/main" id="{75C90067-E73C-8440-829A-25DE06E88557}"/>
              </a:ext>
            </a:extLst>
          </p:cNvPr>
          <p:cNvSpPr/>
          <p:nvPr/>
        </p:nvSpPr>
        <p:spPr>
          <a:xfrm>
            <a:off x="4080945"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Rectangle 15">
            <a:extLst>
              <a:ext uri="{FF2B5EF4-FFF2-40B4-BE49-F238E27FC236}">
                <a16:creationId xmlns:a16="http://schemas.microsoft.com/office/drawing/2014/main" id="{8ABA44BC-F492-0240-B9B5-F34A4FE098D6}"/>
              </a:ext>
            </a:extLst>
          </p:cNvPr>
          <p:cNvSpPr/>
          <p:nvPr/>
        </p:nvSpPr>
        <p:spPr>
          <a:xfrm>
            <a:off x="4867998"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7" name="Rectangle 16">
            <a:extLst>
              <a:ext uri="{FF2B5EF4-FFF2-40B4-BE49-F238E27FC236}">
                <a16:creationId xmlns:a16="http://schemas.microsoft.com/office/drawing/2014/main" id="{C82D3B57-FF59-1645-9592-23351B675CF5}"/>
              </a:ext>
            </a:extLst>
          </p:cNvPr>
          <p:cNvSpPr/>
          <p:nvPr/>
        </p:nvSpPr>
        <p:spPr>
          <a:xfrm>
            <a:off x="5634174"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8</a:t>
            </a:r>
          </a:p>
        </p:txBody>
      </p:sp>
      <p:sp>
        <p:nvSpPr>
          <p:cNvPr id="18" name="Rectangle 17">
            <a:extLst>
              <a:ext uri="{FF2B5EF4-FFF2-40B4-BE49-F238E27FC236}">
                <a16:creationId xmlns:a16="http://schemas.microsoft.com/office/drawing/2014/main" id="{B005E81B-4459-CB4B-B920-15B2A8BDB2E9}"/>
              </a:ext>
            </a:extLst>
          </p:cNvPr>
          <p:cNvSpPr/>
          <p:nvPr/>
        </p:nvSpPr>
        <p:spPr>
          <a:xfrm>
            <a:off x="7720777" y="3094068"/>
            <a:ext cx="1997956"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84</a:t>
            </a:r>
          </a:p>
        </p:txBody>
      </p:sp>
      <p:sp>
        <p:nvSpPr>
          <p:cNvPr id="20" name="TextBox 19">
            <a:extLst>
              <a:ext uri="{FF2B5EF4-FFF2-40B4-BE49-F238E27FC236}">
                <a16:creationId xmlns:a16="http://schemas.microsoft.com/office/drawing/2014/main" id="{740EAD60-13B5-DB4A-91F7-B53D2747BBE9}"/>
              </a:ext>
            </a:extLst>
          </p:cNvPr>
          <p:cNvSpPr txBox="1"/>
          <p:nvPr/>
        </p:nvSpPr>
        <p:spPr>
          <a:xfrm>
            <a:off x="7179196" y="3241341"/>
            <a:ext cx="300082" cy="369332"/>
          </a:xfrm>
          <a:prstGeom prst="rect">
            <a:avLst/>
          </a:prstGeom>
          <a:noFill/>
        </p:spPr>
        <p:txBody>
          <a:bodyPr wrap="none" rtlCol="0">
            <a:spAutoFit/>
          </a:bodyPr>
          <a:lstStyle/>
          <a:p>
            <a:r>
              <a:rPr lang="en-GB" dirty="0"/>
              <a:t>=</a:t>
            </a:r>
          </a:p>
        </p:txBody>
      </p:sp>
      <p:sp>
        <p:nvSpPr>
          <p:cNvPr id="21" name="TextBox 20">
            <a:extLst>
              <a:ext uri="{FF2B5EF4-FFF2-40B4-BE49-F238E27FC236}">
                <a16:creationId xmlns:a16="http://schemas.microsoft.com/office/drawing/2014/main" id="{2A08E6E7-3528-8746-84B1-A1092A36F421}"/>
              </a:ext>
            </a:extLst>
          </p:cNvPr>
          <p:cNvSpPr txBox="1"/>
          <p:nvPr/>
        </p:nvSpPr>
        <p:spPr>
          <a:xfrm>
            <a:off x="1944724" y="3810139"/>
            <a:ext cx="301686" cy="369332"/>
          </a:xfrm>
          <a:prstGeom prst="rect">
            <a:avLst/>
          </a:prstGeom>
          <a:noFill/>
        </p:spPr>
        <p:txBody>
          <a:bodyPr wrap="none" rtlCol="0">
            <a:spAutoFit/>
          </a:bodyPr>
          <a:lstStyle/>
          <a:p>
            <a:r>
              <a:rPr lang="en-GB" dirty="0">
                <a:solidFill>
                  <a:schemeClr val="bg2">
                    <a:lumMod val="50000"/>
                  </a:schemeClr>
                </a:solidFill>
              </a:rPr>
              <a:t>6</a:t>
            </a:r>
          </a:p>
        </p:txBody>
      </p:sp>
      <p:sp>
        <p:nvSpPr>
          <p:cNvPr id="22" name="TextBox 21">
            <a:extLst>
              <a:ext uri="{FF2B5EF4-FFF2-40B4-BE49-F238E27FC236}">
                <a16:creationId xmlns:a16="http://schemas.microsoft.com/office/drawing/2014/main" id="{712874AA-69A6-5145-906F-9E4CB380C59C}"/>
              </a:ext>
            </a:extLst>
          </p:cNvPr>
          <p:cNvSpPr txBox="1"/>
          <p:nvPr/>
        </p:nvSpPr>
        <p:spPr>
          <a:xfrm>
            <a:off x="2710900" y="3810139"/>
            <a:ext cx="301686" cy="369332"/>
          </a:xfrm>
          <a:prstGeom prst="rect">
            <a:avLst/>
          </a:prstGeom>
          <a:noFill/>
        </p:spPr>
        <p:txBody>
          <a:bodyPr wrap="none" rtlCol="0">
            <a:spAutoFit/>
          </a:bodyPr>
          <a:lstStyle/>
          <a:p>
            <a:r>
              <a:rPr lang="en-GB" dirty="0">
                <a:solidFill>
                  <a:schemeClr val="bg2">
                    <a:lumMod val="50000"/>
                  </a:schemeClr>
                </a:solidFill>
              </a:rPr>
              <a:t>5</a:t>
            </a:r>
          </a:p>
        </p:txBody>
      </p:sp>
      <p:sp>
        <p:nvSpPr>
          <p:cNvPr id="23" name="TextBox 22">
            <a:extLst>
              <a:ext uri="{FF2B5EF4-FFF2-40B4-BE49-F238E27FC236}">
                <a16:creationId xmlns:a16="http://schemas.microsoft.com/office/drawing/2014/main" id="{F061D22B-F5CB-FC4C-B658-C79B39136539}"/>
              </a:ext>
            </a:extLst>
          </p:cNvPr>
          <p:cNvSpPr txBox="1"/>
          <p:nvPr/>
        </p:nvSpPr>
        <p:spPr>
          <a:xfrm>
            <a:off x="3477076" y="3810139"/>
            <a:ext cx="301686" cy="369332"/>
          </a:xfrm>
          <a:prstGeom prst="rect">
            <a:avLst/>
          </a:prstGeom>
          <a:noFill/>
        </p:spPr>
        <p:txBody>
          <a:bodyPr wrap="none" rtlCol="0">
            <a:spAutoFit/>
          </a:bodyPr>
          <a:lstStyle/>
          <a:p>
            <a:r>
              <a:rPr lang="en-GB" dirty="0">
                <a:solidFill>
                  <a:schemeClr val="bg2">
                    <a:lumMod val="50000"/>
                  </a:schemeClr>
                </a:solidFill>
              </a:rPr>
              <a:t>4</a:t>
            </a:r>
          </a:p>
        </p:txBody>
      </p:sp>
      <p:sp>
        <p:nvSpPr>
          <p:cNvPr id="24" name="TextBox 23">
            <a:extLst>
              <a:ext uri="{FF2B5EF4-FFF2-40B4-BE49-F238E27FC236}">
                <a16:creationId xmlns:a16="http://schemas.microsoft.com/office/drawing/2014/main" id="{571DEA75-3DFB-8643-B958-F6408289FB06}"/>
              </a:ext>
            </a:extLst>
          </p:cNvPr>
          <p:cNvSpPr txBox="1"/>
          <p:nvPr/>
        </p:nvSpPr>
        <p:spPr>
          <a:xfrm>
            <a:off x="4243252" y="3810139"/>
            <a:ext cx="301686" cy="369332"/>
          </a:xfrm>
          <a:prstGeom prst="rect">
            <a:avLst/>
          </a:prstGeom>
          <a:noFill/>
        </p:spPr>
        <p:txBody>
          <a:bodyPr wrap="none" rtlCol="0">
            <a:spAutoFit/>
          </a:bodyPr>
          <a:lstStyle/>
          <a:p>
            <a:r>
              <a:rPr lang="en-GB" dirty="0">
                <a:solidFill>
                  <a:schemeClr val="bg2">
                    <a:lumMod val="50000"/>
                  </a:schemeClr>
                </a:solidFill>
              </a:rPr>
              <a:t>3</a:t>
            </a:r>
          </a:p>
        </p:txBody>
      </p:sp>
      <p:sp>
        <p:nvSpPr>
          <p:cNvPr id="25" name="TextBox 24">
            <a:extLst>
              <a:ext uri="{FF2B5EF4-FFF2-40B4-BE49-F238E27FC236}">
                <a16:creationId xmlns:a16="http://schemas.microsoft.com/office/drawing/2014/main" id="{DF93192B-2F46-234B-8D0D-B001CD3690A1}"/>
              </a:ext>
            </a:extLst>
          </p:cNvPr>
          <p:cNvSpPr txBox="1"/>
          <p:nvPr/>
        </p:nvSpPr>
        <p:spPr>
          <a:xfrm>
            <a:off x="5030305" y="3816338"/>
            <a:ext cx="301686" cy="369332"/>
          </a:xfrm>
          <a:prstGeom prst="rect">
            <a:avLst/>
          </a:prstGeom>
          <a:noFill/>
        </p:spPr>
        <p:txBody>
          <a:bodyPr wrap="none" rtlCol="0">
            <a:spAutoFit/>
          </a:bodyPr>
          <a:lstStyle/>
          <a:p>
            <a:r>
              <a:rPr lang="en-GB" dirty="0">
                <a:solidFill>
                  <a:schemeClr val="bg2">
                    <a:lumMod val="50000"/>
                  </a:schemeClr>
                </a:solidFill>
              </a:rPr>
              <a:t>2</a:t>
            </a:r>
          </a:p>
        </p:txBody>
      </p:sp>
      <p:sp>
        <p:nvSpPr>
          <p:cNvPr id="26" name="TextBox 25">
            <a:extLst>
              <a:ext uri="{FF2B5EF4-FFF2-40B4-BE49-F238E27FC236}">
                <a16:creationId xmlns:a16="http://schemas.microsoft.com/office/drawing/2014/main" id="{004C09DD-DD4B-464B-9DE6-452E417B463B}"/>
              </a:ext>
            </a:extLst>
          </p:cNvPr>
          <p:cNvSpPr txBox="1"/>
          <p:nvPr/>
        </p:nvSpPr>
        <p:spPr>
          <a:xfrm>
            <a:off x="5796481" y="3810139"/>
            <a:ext cx="301686" cy="369332"/>
          </a:xfrm>
          <a:prstGeom prst="rect">
            <a:avLst/>
          </a:prstGeom>
          <a:noFill/>
        </p:spPr>
        <p:txBody>
          <a:bodyPr wrap="none" rtlCol="0">
            <a:spAutoFit/>
          </a:bodyPr>
          <a:lstStyle/>
          <a:p>
            <a:r>
              <a:rPr lang="en-GB" dirty="0">
                <a:solidFill>
                  <a:schemeClr val="bg2">
                    <a:lumMod val="50000"/>
                  </a:schemeClr>
                </a:solidFill>
              </a:rPr>
              <a:t>1</a:t>
            </a:r>
          </a:p>
        </p:txBody>
      </p:sp>
      <p:sp>
        <p:nvSpPr>
          <p:cNvPr id="27" name="Rectangle 26">
            <a:extLst>
              <a:ext uri="{FF2B5EF4-FFF2-40B4-BE49-F238E27FC236}">
                <a16:creationId xmlns:a16="http://schemas.microsoft.com/office/drawing/2014/main" id="{154F7710-3277-BF46-BB58-4BAA3A0B1857}"/>
              </a:ext>
            </a:extLst>
          </p:cNvPr>
          <p:cNvSpPr/>
          <p:nvPr/>
        </p:nvSpPr>
        <p:spPr>
          <a:xfrm>
            <a:off x="6400350" y="3094068"/>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4</a:t>
            </a:r>
          </a:p>
        </p:txBody>
      </p:sp>
      <p:sp>
        <p:nvSpPr>
          <p:cNvPr id="28" name="TextBox 27">
            <a:extLst>
              <a:ext uri="{FF2B5EF4-FFF2-40B4-BE49-F238E27FC236}">
                <a16:creationId xmlns:a16="http://schemas.microsoft.com/office/drawing/2014/main" id="{40D89389-FB12-454F-8730-38878C66769B}"/>
              </a:ext>
            </a:extLst>
          </p:cNvPr>
          <p:cNvSpPr txBox="1"/>
          <p:nvPr/>
        </p:nvSpPr>
        <p:spPr>
          <a:xfrm>
            <a:off x="6562657" y="3804155"/>
            <a:ext cx="301686" cy="369332"/>
          </a:xfrm>
          <a:prstGeom prst="rect">
            <a:avLst/>
          </a:prstGeom>
          <a:noFill/>
        </p:spPr>
        <p:txBody>
          <a:bodyPr wrap="none" rtlCol="0">
            <a:spAutoFit/>
          </a:bodyPr>
          <a:lstStyle/>
          <a:p>
            <a:r>
              <a:rPr lang="en-GB" dirty="0">
                <a:solidFill>
                  <a:schemeClr val="bg2">
                    <a:lumMod val="50000"/>
                  </a:schemeClr>
                </a:solidFill>
              </a:rPr>
              <a:t>0</a:t>
            </a:r>
          </a:p>
        </p:txBody>
      </p:sp>
      <p:sp>
        <p:nvSpPr>
          <p:cNvPr id="29" name="Content Placeholder 2">
            <a:extLst>
              <a:ext uri="{FF2B5EF4-FFF2-40B4-BE49-F238E27FC236}">
                <a16:creationId xmlns:a16="http://schemas.microsoft.com/office/drawing/2014/main" id="{E99E9A21-BE6A-FE44-A4F3-576DF6351968}"/>
              </a:ext>
            </a:extLst>
          </p:cNvPr>
          <p:cNvSpPr txBox="1">
            <a:spLocks/>
          </p:cNvSpPr>
          <p:nvPr/>
        </p:nvSpPr>
        <p:spPr>
          <a:xfrm>
            <a:off x="5947324" y="4416424"/>
            <a:ext cx="10515600" cy="90504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   8x10</a:t>
            </a:r>
            <a:r>
              <a:rPr lang="en-GB" baseline="30000" dirty="0"/>
              <a:t>1</a:t>
            </a:r>
          </a:p>
          <a:p>
            <a:pPr marL="0" indent="0">
              <a:buNone/>
            </a:pPr>
            <a:r>
              <a:rPr lang="en-GB" dirty="0"/>
              <a:t>+ 4x10</a:t>
            </a:r>
            <a:r>
              <a:rPr lang="en-GB" baseline="30000" dirty="0"/>
              <a:t>0</a:t>
            </a:r>
            <a:endParaRPr lang="en-GB" dirty="0"/>
          </a:p>
        </p:txBody>
      </p:sp>
    </p:spTree>
    <p:extLst>
      <p:ext uri="{BB962C8B-B14F-4D97-AF65-F5344CB8AC3E}">
        <p14:creationId xmlns:p14="http://schemas.microsoft.com/office/powerpoint/2010/main" val="167546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ASCII code</a:t>
            </a:r>
          </a:p>
        </p:txBody>
      </p:sp>
      <p:sp>
        <p:nvSpPr>
          <p:cNvPr id="10" name="Content Placeholder 2">
            <a:extLst>
              <a:ext uri="{FF2B5EF4-FFF2-40B4-BE49-F238E27FC236}">
                <a16:creationId xmlns:a16="http://schemas.microsoft.com/office/drawing/2014/main" id="{F2238DBB-C2D4-3849-9B6B-658BCD03D0DF}"/>
              </a:ext>
            </a:extLst>
          </p:cNvPr>
          <p:cNvSpPr>
            <a:spLocks noGrp="1"/>
          </p:cNvSpPr>
          <p:nvPr>
            <p:ph idx="1"/>
          </p:nvPr>
        </p:nvSpPr>
        <p:spPr>
          <a:xfrm>
            <a:off x="838200" y="1825625"/>
            <a:ext cx="7225145" cy="4667250"/>
          </a:xfrm>
        </p:spPr>
        <p:txBody>
          <a:bodyPr>
            <a:normAutofit/>
          </a:bodyPr>
          <a:lstStyle/>
          <a:p>
            <a:r>
              <a:rPr lang="en-GB" dirty="0"/>
              <a:t>“American Standard Code for Information Interchange”</a:t>
            </a:r>
          </a:p>
          <a:p>
            <a:r>
              <a:rPr lang="en-GB" dirty="0"/>
              <a:t>Limit of 7-bits</a:t>
            </a:r>
          </a:p>
          <a:p>
            <a:r>
              <a:rPr lang="en-GB" dirty="0"/>
              <a:t>Limited to 127 characters</a:t>
            </a:r>
          </a:p>
          <a:p>
            <a:r>
              <a:rPr lang="en-GB" dirty="0"/>
              <a:t>Other languages use more characters</a:t>
            </a:r>
          </a:p>
          <a:p>
            <a:pPr marL="0" indent="0">
              <a:buNone/>
            </a:pPr>
            <a:endParaRPr lang="en-GB" dirty="0"/>
          </a:p>
        </p:txBody>
      </p:sp>
      <p:pic>
        <p:nvPicPr>
          <p:cNvPr id="4098" name="Picture 2" descr="Ski resort Hochoetz – Oetz - Skiing Hochoetz – Oetz">
            <a:extLst>
              <a:ext uri="{FF2B5EF4-FFF2-40B4-BE49-F238E27FC236}">
                <a16:creationId xmlns:a16="http://schemas.microsoft.com/office/drawing/2014/main" id="{18DBBDE7-2B87-ED44-87B5-9B4F98B25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453" y="4506632"/>
            <a:ext cx="2593603" cy="192949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4.1.1 The ASCII Character Set">
            <a:extLst>
              <a:ext uri="{FF2B5EF4-FFF2-40B4-BE49-F238E27FC236}">
                <a16:creationId xmlns:a16="http://schemas.microsoft.com/office/drawing/2014/main" id="{97F8C1DC-EB2A-F241-ABB3-5FC9E68F7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5797" y="72887"/>
            <a:ext cx="3321930" cy="67122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diagram&#10;&#10;Description automatically generated">
            <a:extLst>
              <a:ext uri="{FF2B5EF4-FFF2-40B4-BE49-F238E27FC236}">
                <a16:creationId xmlns:a16="http://schemas.microsoft.com/office/drawing/2014/main" id="{3A07230F-76CB-FB48-8621-4FCF987A5F2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895031" y="4501370"/>
            <a:ext cx="3011897" cy="1929497"/>
          </a:xfrm>
          <a:prstGeom prst="rect">
            <a:avLst/>
          </a:prstGeom>
        </p:spPr>
      </p:pic>
    </p:spTree>
    <p:extLst>
      <p:ext uri="{BB962C8B-B14F-4D97-AF65-F5344CB8AC3E}">
        <p14:creationId xmlns:p14="http://schemas.microsoft.com/office/powerpoint/2010/main" val="2606223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Unicode</a:t>
            </a:r>
          </a:p>
        </p:txBody>
      </p:sp>
      <p:sp>
        <p:nvSpPr>
          <p:cNvPr id="10" name="Content Placeholder 2">
            <a:extLst>
              <a:ext uri="{FF2B5EF4-FFF2-40B4-BE49-F238E27FC236}">
                <a16:creationId xmlns:a16="http://schemas.microsoft.com/office/drawing/2014/main" id="{F2238DBB-C2D4-3849-9B6B-658BCD03D0DF}"/>
              </a:ext>
            </a:extLst>
          </p:cNvPr>
          <p:cNvSpPr>
            <a:spLocks noGrp="1"/>
          </p:cNvSpPr>
          <p:nvPr>
            <p:ph idx="1"/>
          </p:nvPr>
        </p:nvSpPr>
        <p:spPr>
          <a:xfrm>
            <a:off x="838200" y="1825625"/>
            <a:ext cx="7225145" cy="4667250"/>
          </a:xfrm>
        </p:spPr>
        <p:txBody>
          <a:bodyPr>
            <a:normAutofit/>
          </a:bodyPr>
          <a:lstStyle/>
          <a:p>
            <a:r>
              <a:rPr lang="en-GB" dirty="0"/>
              <a:t>“Universal code”</a:t>
            </a:r>
          </a:p>
          <a:p>
            <a:r>
              <a:rPr lang="en-GB" dirty="0"/>
              <a:t>8-, 16-, or 32-bits</a:t>
            </a:r>
          </a:p>
          <a:p>
            <a:r>
              <a:rPr lang="en-GB" dirty="0"/>
              <a:t>Can use symbols, non-standard characters and even emojis</a:t>
            </a:r>
          </a:p>
          <a:p>
            <a:pPr marL="0" indent="0">
              <a:buNone/>
            </a:pPr>
            <a:endParaRPr lang="en-GB" dirty="0"/>
          </a:p>
        </p:txBody>
      </p:sp>
      <p:pic>
        <p:nvPicPr>
          <p:cNvPr id="7" name="Picture 6" descr="The University of Manchester has joined the Frontiers – JISC national open  access deal. - Science &amp; research news | Frontiers">
            <a:extLst>
              <a:ext uri="{FF2B5EF4-FFF2-40B4-BE49-F238E27FC236}">
                <a16:creationId xmlns:a16="http://schemas.microsoft.com/office/drawing/2014/main" id="{E6B865C8-8BA8-1C47-9A53-672F3D670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273" y="4918737"/>
            <a:ext cx="2594992" cy="109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020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B379-EFC4-0F42-967F-BB3237224D6B}"/>
              </a:ext>
            </a:extLst>
          </p:cNvPr>
          <p:cNvSpPr>
            <a:spLocks noGrp="1"/>
          </p:cNvSpPr>
          <p:nvPr>
            <p:ph type="title"/>
          </p:nvPr>
        </p:nvSpPr>
        <p:spPr/>
        <p:txBody>
          <a:bodyPr/>
          <a:lstStyle/>
          <a:p>
            <a:r>
              <a:rPr lang="en-GB" dirty="0"/>
              <a:t>Exercises</a:t>
            </a:r>
          </a:p>
        </p:txBody>
      </p:sp>
      <p:sp>
        <p:nvSpPr>
          <p:cNvPr id="3" name="Content Placeholder 2">
            <a:extLst>
              <a:ext uri="{FF2B5EF4-FFF2-40B4-BE49-F238E27FC236}">
                <a16:creationId xmlns:a16="http://schemas.microsoft.com/office/drawing/2014/main" id="{A5892B2E-EB2F-9D4E-8113-EA2E34004936}"/>
              </a:ext>
            </a:extLst>
          </p:cNvPr>
          <p:cNvSpPr>
            <a:spLocks noGrp="1"/>
          </p:cNvSpPr>
          <p:nvPr>
            <p:ph idx="1"/>
          </p:nvPr>
        </p:nvSpPr>
        <p:spPr/>
        <p:txBody>
          <a:bodyPr/>
          <a:lstStyle/>
          <a:p>
            <a:r>
              <a:rPr lang="en-GB" dirty="0"/>
              <a:t>If A=65 in ASCII code, what is 70? </a:t>
            </a:r>
          </a:p>
          <a:p>
            <a:r>
              <a:rPr lang="en-GB" dirty="0"/>
              <a:t>What are two advantages of using Unicode?</a:t>
            </a:r>
          </a:p>
          <a:p>
            <a:r>
              <a:rPr lang="en-GB" dirty="0"/>
              <a:t>Find the </a:t>
            </a:r>
            <a:r>
              <a:rPr lang="en-GB" dirty="0" err="1"/>
              <a:t>unicode</a:t>
            </a:r>
            <a:r>
              <a:rPr lang="en-GB" dirty="0"/>
              <a:t> equivalent for the following emojis:</a:t>
            </a:r>
          </a:p>
          <a:p>
            <a:r>
              <a:rPr lang="en-GB" b="0" i="0" strike="noStrike" dirty="0">
                <a:effectLst/>
              </a:rPr>
              <a:t>🐙 </a:t>
            </a:r>
          </a:p>
          <a:p>
            <a:r>
              <a:rPr lang="en-GB" b="0" i="0" strike="noStrike" dirty="0">
                <a:effectLst/>
              </a:rPr>
              <a:t>🇩🇪</a:t>
            </a:r>
            <a:endParaRPr lang="en-GB" dirty="0"/>
          </a:p>
          <a:p>
            <a:r>
              <a:rPr lang="en-GB" b="0" i="0" strike="noStrike" dirty="0">
                <a:effectLst/>
              </a:rPr>
              <a:t>💩 </a:t>
            </a:r>
          </a:p>
          <a:p>
            <a:r>
              <a:rPr lang="en-GB" strike="noStrike" dirty="0">
                <a:effectLst/>
              </a:rPr>
              <a:t>🙃</a:t>
            </a:r>
          </a:p>
          <a:p>
            <a:endParaRPr lang="en-GB" b="0" i="0" strike="noStrike" dirty="0">
              <a:effectLst/>
            </a:endParaRPr>
          </a:p>
          <a:p>
            <a:endParaRPr lang="en-GB" dirty="0"/>
          </a:p>
        </p:txBody>
      </p:sp>
    </p:spTree>
    <p:extLst>
      <p:ext uri="{BB962C8B-B14F-4D97-AF65-F5344CB8AC3E}">
        <p14:creationId xmlns:p14="http://schemas.microsoft.com/office/powerpoint/2010/main" val="38124383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B379-EFC4-0F42-967F-BB3237224D6B}"/>
              </a:ext>
            </a:extLst>
          </p:cNvPr>
          <p:cNvSpPr>
            <a:spLocks noGrp="1"/>
          </p:cNvSpPr>
          <p:nvPr>
            <p:ph type="title"/>
          </p:nvPr>
        </p:nvSpPr>
        <p:spPr/>
        <p:txBody>
          <a:bodyPr/>
          <a:lstStyle/>
          <a:p>
            <a:r>
              <a:rPr lang="en-GB" dirty="0"/>
              <a:t>Answers</a:t>
            </a:r>
          </a:p>
        </p:txBody>
      </p:sp>
      <p:sp>
        <p:nvSpPr>
          <p:cNvPr id="3" name="Content Placeholder 2">
            <a:extLst>
              <a:ext uri="{FF2B5EF4-FFF2-40B4-BE49-F238E27FC236}">
                <a16:creationId xmlns:a16="http://schemas.microsoft.com/office/drawing/2014/main" id="{A5892B2E-EB2F-9D4E-8113-EA2E34004936}"/>
              </a:ext>
            </a:extLst>
          </p:cNvPr>
          <p:cNvSpPr>
            <a:spLocks noGrp="1"/>
          </p:cNvSpPr>
          <p:nvPr>
            <p:ph idx="1"/>
          </p:nvPr>
        </p:nvSpPr>
        <p:spPr>
          <a:xfrm>
            <a:off x="838200" y="1825625"/>
            <a:ext cx="10515600" cy="5299570"/>
          </a:xfrm>
        </p:spPr>
        <p:txBody>
          <a:bodyPr>
            <a:normAutofit/>
          </a:bodyPr>
          <a:lstStyle/>
          <a:p>
            <a:r>
              <a:rPr lang="en-GB" sz="2400" dirty="0"/>
              <a:t>If A=65 in ASCII code, what is 70? = E</a:t>
            </a:r>
          </a:p>
          <a:p>
            <a:r>
              <a:rPr lang="en-GB" sz="2400" dirty="0"/>
              <a:t>What are two advantages of using Unicode?</a:t>
            </a:r>
          </a:p>
          <a:p>
            <a:pPr lvl="1"/>
            <a:r>
              <a:rPr lang="en-GB" sz="2000" dirty="0"/>
              <a:t>Can represent a wider range of characters</a:t>
            </a:r>
          </a:p>
          <a:p>
            <a:pPr lvl="1"/>
            <a:r>
              <a:rPr lang="en-GB" sz="2000" dirty="0"/>
              <a:t>Can represent characters from other languages</a:t>
            </a:r>
          </a:p>
          <a:p>
            <a:pPr lvl="1"/>
            <a:r>
              <a:rPr lang="en-GB" sz="2000" dirty="0"/>
              <a:t>Can represent symbol and emojis</a:t>
            </a:r>
          </a:p>
          <a:p>
            <a:r>
              <a:rPr lang="en-GB" sz="2400" dirty="0"/>
              <a:t>Find the </a:t>
            </a:r>
            <a:r>
              <a:rPr lang="en-GB" sz="2400" dirty="0" err="1"/>
              <a:t>unicode</a:t>
            </a:r>
            <a:r>
              <a:rPr lang="en-GB" sz="2400" dirty="0"/>
              <a:t> equivalent for the following emojis:</a:t>
            </a:r>
          </a:p>
          <a:p>
            <a:r>
              <a:rPr lang="en-GB" sz="2400" b="0" i="0" strike="noStrike" dirty="0">
                <a:effectLst/>
              </a:rPr>
              <a:t>🐙 = U+1F419</a:t>
            </a:r>
          </a:p>
          <a:p>
            <a:r>
              <a:rPr lang="en-GB" sz="2400" b="0" i="0" strike="noStrike" dirty="0">
                <a:effectLst/>
              </a:rPr>
              <a:t>🇩🇪</a:t>
            </a:r>
            <a:r>
              <a:rPr lang="en-GB" sz="2400" dirty="0"/>
              <a:t> = </a:t>
            </a:r>
            <a:r>
              <a:rPr lang="en-GB" sz="2400" b="0" i="0" strike="noStrike" dirty="0">
                <a:effectLst/>
                <a:hlinkClick r:id="rId2">
                  <a:extLst>
                    <a:ext uri="{A12FA001-AC4F-418D-AE19-62706E023703}">
                      <ahyp:hlinkClr xmlns:ahyp="http://schemas.microsoft.com/office/drawing/2018/hyperlinkcolor" val="tx"/>
                    </a:ext>
                  </a:extLst>
                </a:hlinkClick>
              </a:rPr>
              <a:t>U+1F1E9 U+1F1EA</a:t>
            </a:r>
            <a:endParaRPr lang="en-GB" sz="2400" dirty="0"/>
          </a:p>
          <a:p>
            <a:r>
              <a:rPr lang="en-GB" sz="2400" b="0" i="0" strike="noStrike" dirty="0">
                <a:effectLst/>
              </a:rPr>
              <a:t>💩 = </a:t>
            </a:r>
            <a:r>
              <a:rPr lang="en-GB" sz="2400" b="0" i="0" strike="noStrike" dirty="0">
                <a:effectLst/>
                <a:hlinkClick r:id="rId3">
                  <a:extLst>
                    <a:ext uri="{A12FA001-AC4F-418D-AE19-62706E023703}">
                      <ahyp:hlinkClr xmlns:ahyp="http://schemas.microsoft.com/office/drawing/2018/hyperlinkcolor" val="tx"/>
                    </a:ext>
                  </a:extLst>
                </a:hlinkClick>
              </a:rPr>
              <a:t>U+1F4A9</a:t>
            </a:r>
            <a:endParaRPr lang="en-GB" sz="2400" b="0" i="0" strike="noStrike" dirty="0">
              <a:effectLst/>
            </a:endParaRPr>
          </a:p>
          <a:p>
            <a:r>
              <a:rPr lang="en-GB" sz="2400" strike="noStrike" dirty="0">
                <a:effectLst/>
              </a:rPr>
              <a:t>🙃 = </a:t>
            </a:r>
            <a:r>
              <a:rPr lang="en-GB" sz="2400" strike="noStrike" dirty="0">
                <a:effectLst/>
                <a:hlinkClick r:id="rId4">
                  <a:extLst>
                    <a:ext uri="{A12FA001-AC4F-418D-AE19-62706E023703}">
                      <ahyp:hlinkClr xmlns:ahyp="http://schemas.microsoft.com/office/drawing/2018/hyperlinkcolor" val="tx"/>
                    </a:ext>
                  </a:extLst>
                </a:hlinkClick>
              </a:rPr>
              <a:t>U+1F643</a:t>
            </a:r>
            <a:endParaRPr lang="en-GB" sz="2400" strike="noStrike" dirty="0">
              <a:effectLst/>
            </a:endParaRPr>
          </a:p>
          <a:p>
            <a:r>
              <a:rPr lang="en-GB" sz="2400" dirty="0"/>
              <a:t>What is ASCII ABC in binary?</a:t>
            </a:r>
            <a:endParaRPr lang="en-GB" sz="2400" dirty="0">
              <a:effectLst/>
            </a:endParaRPr>
          </a:p>
          <a:p>
            <a:endParaRPr lang="en-GB" sz="2400" strike="noStrike" dirty="0">
              <a:effectLst/>
            </a:endParaRPr>
          </a:p>
          <a:p>
            <a:endParaRPr lang="en-GB" sz="2400" b="0" i="0" strike="noStrike" dirty="0">
              <a:effectLst/>
            </a:endParaRPr>
          </a:p>
          <a:p>
            <a:endParaRPr lang="en-GB" sz="2400" dirty="0"/>
          </a:p>
        </p:txBody>
      </p:sp>
    </p:spTree>
    <p:extLst>
      <p:ext uri="{BB962C8B-B14F-4D97-AF65-F5344CB8AC3E}">
        <p14:creationId xmlns:p14="http://schemas.microsoft.com/office/powerpoint/2010/main" val="42506183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lstStyle/>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Understand character sets including ASCII and Unicode and the advantages of Unicode.</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60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use a character table to convert a message from binary to a character set and vice-versa.</a:t>
            </a:r>
            <a:endParaRPr lang="en-GB" sz="18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GB" dirty="0"/>
          </a:p>
        </p:txBody>
      </p:sp>
    </p:spTree>
    <p:extLst>
      <p:ext uri="{BB962C8B-B14F-4D97-AF65-F5344CB8AC3E}">
        <p14:creationId xmlns:p14="http://schemas.microsoft.com/office/powerpoint/2010/main" val="2249823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E1EB82-65AD-DC4E-8D33-AFCDD6335722}"/>
              </a:ext>
            </a:extLst>
          </p:cNvPr>
          <p:cNvSpPr txBox="1"/>
          <p:nvPr/>
        </p:nvSpPr>
        <p:spPr>
          <a:xfrm>
            <a:off x="5190078" y="3044279"/>
            <a:ext cx="1811843" cy="769441"/>
          </a:xfrm>
          <a:prstGeom prst="rect">
            <a:avLst/>
          </a:prstGeom>
          <a:noFill/>
        </p:spPr>
        <p:txBody>
          <a:bodyPr wrap="none" rtlCol="0">
            <a:spAutoFit/>
          </a:bodyPr>
          <a:lstStyle/>
          <a:p>
            <a:r>
              <a:rPr lang="en-GB" sz="4400" dirty="0"/>
              <a:t>Images</a:t>
            </a:r>
          </a:p>
        </p:txBody>
      </p:sp>
      <p:pic>
        <p:nvPicPr>
          <p:cNvPr id="3" name="Picture 2" descr="A toy figurine of a cartoon character&#10;&#10;Description automatically generated with medium confidence">
            <a:extLst>
              <a:ext uri="{FF2B5EF4-FFF2-40B4-BE49-F238E27FC236}">
                <a16:creationId xmlns:a16="http://schemas.microsoft.com/office/drawing/2014/main" id="{4BA852E5-EF53-564B-A2C5-36E6BA59F34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079408" y="495300"/>
            <a:ext cx="2235200" cy="2819400"/>
          </a:xfrm>
          <a:prstGeom prst="rect">
            <a:avLst/>
          </a:prstGeom>
        </p:spPr>
      </p:pic>
    </p:spTree>
    <p:extLst>
      <p:ext uri="{BB962C8B-B14F-4D97-AF65-F5344CB8AC3E}">
        <p14:creationId xmlns:p14="http://schemas.microsoft.com/office/powerpoint/2010/main" val="22487455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lstStyle/>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Define key terms </a:t>
            </a:r>
            <a:r>
              <a:rPr lang="en-GB" sz="1800" dirty="0" err="1">
                <a:solidFill>
                  <a:srgbClr val="000000"/>
                </a:solidFill>
                <a:effectLst/>
                <a:latin typeface="Arial" panose="020B0604020202020204" pitchFamily="34" charset="0"/>
                <a:ea typeface="Times New Roman" panose="02020603050405020304" pitchFamily="18" charset="0"/>
              </a:rPr>
              <a:t>eg</a:t>
            </a:r>
            <a:r>
              <a:rPr lang="en-GB" sz="1800" dirty="0">
                <a:solidFill>
                  <a:srgbClr val="000000"/>
                </a:solidFill>
                <a:effectLst/>
                <a:latin typeface="Arial" panose="020B0604020202020204" pitchFamily="34" charset="0"/>
                <a:ea typeface="Times New Roman" panose="02020603050405020304" pitchFamily="18" charset="0"/>
              </a:rPr>
              <a:t> pixel, colour depth.</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Calculate file sizes for bitmap images.</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60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Convert between an image and binary and vice-versa.</a:t>
            </a:r>
            <a:endParaRPr lang="en-GB" sz="18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GB" dirty="0"/>
          </a:p>
        </p:txBody>
      </p:sp>
    </p:spTree>
    <p:extLst>
      <p:ext uri="{BB962C8B-B14F-4D97-AF65-F5344CB8AC3E}">
        <p14:creationId xmlns:p14="http://schemas.microsoft.com/office/powerpoint/2010/main" val="29693396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Bitmaps</a:t>
            </a:r>
          </a:p>
        </p:txBody>
      </p:sp>
      <p:sp>
        <p:nvSpPr>
          <p:cNvPr id="10" name="Content Placeholder 2">
            <a:extLst>
              <a:ext uri="{FF2B5EF4-FFF2-40B4-BE49-F238E27FC236}">
                <a16:creationId xmlns:a16="http://schemas.microsoft.com/office/drawing/2014/main" id="{F2238DBB-C2D4-3849-9B6B-658BCD03D0DF}"/>
              </a:ext>
            </a:extLst>
          </p:cNvPr>
          <p:cNvSpPr>
            <a:spLocks noGrp="1"/>
          </p:cNvSpPr>
          <p:nvPr>
            <p:ph idx="1"/>
          </p:nvPr>
        </p:nvSpPr>
        <p:spPr>
          <a:xfrm>
            <a:off x="838200" y="1825625"/>
            <a:ext cx="7225145" cy="4667250"/>
          </a:xfrm>
        </p:spPr>
        <p:txBody>
          <a:bodyPr>
            <a:normAutofit/>
          </a:bodyPr>
          <a:lstStyle/>
          <a:p>
            <a:r>
              <a:rPr lang="en-GB" dirty="0"/>
              <a:t>Images are represented as bitmaps</a:t>
            </a:r>
          </a:p>
          <a:p>
            <a:r>
              <a:rPr lang="en-GB" dirty="0"/>
              <a:t>Pixels make up bitmaps and store a variable number of bits</a:t>
            </a:r>
          </a:p>
          <a:p>
            <a:r>
              <a:rPr lang="en-GB" dirty="0"/>
              <a:t>The more bits in a pixel the greater the variety of colour</a:t>
            </a:r>
          </a:p>
          <a:p>
            <a:endParaRPr lang="en-GB" dirty="0"/>
          </a:p>
        </p:txBody>
      </p:sp>
      <p:pic>
        <p:nvPicPr>
          <p:cNvPr id="4" name="Picture 3" descr="A close-up of a cell phone&#10;&#10;Description automatically generated with low confidence">
            <a:extLst>
              <a:ext uri="{FF2B5EF4-FFF2-40B4-BE49-F238E27FC236}">
                <a16:creationId xmlns:a16="http://schemas.microsoft.com/office/drawing/2014/main" id="{438EF25B-EB2F-4847-8007-12979BC79FA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195466" y="1825625"/>
            <a:ext cx="3878745" cy="2585830"/>
          </a:xfrm>
          <a:prstGeom prst="rect">
            <a:avLst/>
          </a:prstGeom>
        </p:spPr>
      </p:pic>
    </p:spTree>
    <p:extLst>
      <p:ext uri="{BB962C8B-B14F-4D97-AF65-F5344CB8AC3E}">
        <p14:creationId xmlns:p14="http://schemas.microsoft.com/office/powerpoint/2010/main" val="40179069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Bitmaps</a:t>
            </a:r>
          </a:p>
        </p:txBody>
      </p:sp>
      <p:graphicFrame>
        <p:nvGraphicFramePr>
          <p:cNvPr id="7" name="Table 8">
            <a:extLst>
              <a:ext uri="{FF2B5EF4-FFF2-40B4-BE49-F238E27FC236}">
                <a16:creationId xmlns:a16="http://schemas.microsoft.com/office/drawing/2014/main" id="{C3E44237-EDFE-A241-A6D7-D7A8CDD9AC2B}"/>
              </a:ext>
            </a:extLst>
          </p:cNvPr>
          <p:cNvGraphicFramePr>
            <a:graphicFrameLocks noGrp="1"/>
          </p:cNvGraphicFramePr>
          <p:nvPr>
            <p:extLst>
              <p:ext uri="{D42A27DB-BD31-4B8C-83A1-F6EECF244321}">
                <p14:modId xmlns:p14="http://schemas.microsoft.com/office/powerpoint/2010/main" val="3559127752"/>
              </p:ext>
            </p:extLst>
          </p:nvPr>
        </p:nvGraphicFramePr>
        <p:xfrm>
          <a:off x="2116221" y="2271739"/>
          <a:ext cx="8128000" cy="296672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2386216103"/>
                    </a:ext>
                  </a:extLst>
                </a:gridCol>
                <a:gridCol w="812800">
                  <a:extLst>
                    <a:ext uri="{9D8B030D-6E8A-4147-A177-3AD203B41FA5}">
                      <a16:colId xmlns:a16="http://schemas.microsoft.com/office/drawing/2014/main" val="1157690526"/>
                    </a:ext>
                  </a:extLst>
                </a:gridCol>
                <a:gridCol w="812800">
                  <a:extLst>
                    <a:ext uri="{9D8B030D-6E8A-4147-A177-3AD203B41FA5}">
                      <a16:colId xmlns:a16="http://schemas.microsoft.com/office/drawing/2014/main" val="4200845229"/>
                    </a:ext>
                  </a:extLst>
                </a:gridCol>
                <a:gridCol w="812800">
                  <a:extLst>
                    <a:ext uri="{9D8B030D-6E8A-4147-A177-3AD203B41FA5}">
                      <a16:colId xmlns:a16="http://schemas.microsoft.com/office/drawing/2014/main" val="241264237"/>
                    </a:ext>
                  </a:extLst>
                </a:gridCol>
                <a:gridCol w="812800">
                  <a:extLst>
                    <a:ext uri="{9D8B030D-6E8A-4147-A177-3AD203B41FA5}">
                      <a16:colId xmlns:a16="http://schemas.microsoft.com/office/drawing/2014/main" val="779608924"/>
                    </a:ext>
                  </a:extLst>
                </a:gridCol>
                <a:gridCol w="812800">
                  <a:extLst>
                    <a:ext uri="{9D8B030D-6E8A-4147-A177-3AD203B41FA5}">
                      <a16:colId xmlns:a16="http://schemas.microsoft.com/office/drawing/2014/main" val="1119298846"/>
                    </a:ext>
                  </a:extLst>
                </a:gridCol>
                <a:gridCol w="812800">
                  <a:extLst>
                    <a:ext uri="{9D8B030D-6E8A-4147-A177-3AD203B41FA5}">
                      <a16:colId xmlns:a16="http://schemas.microsoft.com/office/drawing/2014/main" val="1341515226"/>
                    </a:ext>
                  </a:extLst>
                </a:gridCol>
                <a:gridCol w="812800">
                  <a:extLst>
                    <a:ext uri="{9D8B030D-6E8A-4147-A177-3AD203B41FA5}">
                      <a16:colId xmlns:a16="http://schemas.microsoft.com/office/drawing/2014/main" val="1842475219"/>
                    </a:ext>
                  </a:extLst>
                </a:gridCol>
                <a:gridCol w="812800">
                  <a:extLst>
                    <a:ext uri="{9D8B030D-6E8A-4147-A177-3AD203B41FA5}">
                      <a16:colId xmlns:a16="http://schemas.microsoft.com/office/drawing/2014/main" val="3367907200"/>
                    </a:ext>
                  </a:extLst>
                </a:gridCol>
                <a:gridCol w="812800">
                  <a:extLst>
                    <a:ext uri="{9D8B030D-6E8A-4147-A177-3AD203B41FA5}">
                      <a16:colId xmlns:a16="http://schemas.microsoft.com/office/drawing/2014/main" val="133821830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9360273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6684799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9377475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3517648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37230817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1798241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33655147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extLst>
                  <a:ext uri="{0D108BD9-81ED-4DB2-BD59-A6C34878D82A}">
                    <a16:rowId xmlns:a16="http://schemas.microsoft.com/office/drawing/2014/main" val="3963763518"/>
                  </a:ext>
                </a:extLst>
              </a:tr>
            </a:tbl>
          </a:graphicData>
        </a:graphic>
      </p:graphicFrame>
      <p:sp>
        <p:nvSpPr>
          <p:cNvPr id="11" name="TextBox 10">
            <a:extLst>
              <a:ext uri="{FF2B5EF4-FFF2-40B4-BE49-F238E27FC236}">
                <a16:creationId xmlns:a16="http://schemas.microsoft.com/office/drawing/2014/main" id="{7627A31F-283E-A347-9B5B-9C3509B33F24}"/>
              </a:ext>
            </a:extLst>
          </p:cNvPr>
          <p:cNvSpPr txBox="1"/>
          <p:nvPr/>
        </p:nvSpPr>
        <p:spPr>
          <a:xfrm>
            <a:off x="838200" y="1690688"/>
            <a:ext cx="1483419" cy="369332"/>
          </a:xfrm>
          <a:prstGeom prst="rect">
            <a:avLst/>
          </a:prstGeom>
          <a:noFill/>
        </p:spPr>
        <p:txBody>
          <a:bodyPr wrap="none" rtlCol="0">
            <a:spAutoFit/>
          </a:bodyPr>
          <a:lstStyle/>
          <a:p>
            <a:r>
              <a:rPr lang="en-GB" dirty="0"/>
              <a:t>1-bit per pixel</a:t>
            </a:r>
          </a:p>
        </p:txBody>
      </p:sp>
      <p:sp>
        <p:nvSpPr>
          <p:cNvPr id="12" name="TextBox 11">
            <a:extLst>
              <a:ext uri="{FF2B5EF4-FFF2-40B4-BE49-F238E27FC236}">
                <a16:creationId xmlns:a16="http://schemas.microsoft.com/office/drawing/2014/main" id="{3628B1EE-5140-6641-8BA3-CFFC7E36D4E2}"/>
              </a:ext>
            </a:extLst>
          </p:cNvPr>
          <p:cNvSpPr txBox="1"/>
          <p:nvPr/>
        </p:nvSpPr>
        <p:spPr>
          <a:xfrm>
            <a:off x="838200" y="5819510"/>
            <a:ext cx="2743764" cy="369332"/>
          </a:xfrm>
          <a:prstGeom prst="rect">
            <a:avLst/>
          </a:prstGeom>
          <a:noFill/>
        </p:spPr>
        <p:txBody>
          <a:bodyPr wrap="none" rtlCol="0">
            <a:spAutoFit/>
          </a:bodyPr>
          <a:lstStyle/>
          <a:p>
            <a:r>
              <a:rPr lang="en-GB" dirty="0"/>
              <a:t>Either black (1) or white (0)</a:t>
            </a:r>
          </a:p>
        </p:txBody>
      </p:sp>
    </p:spTree>
    <p:extLst>
      <p:ext uri="{BB962C8B-B14F-4D97-AF65-F5344CB8AC3E}">
        <p14:creationId xmlns:p14="http://schemas.microsoft.com/office/powerpoint/2010/main" val="31512438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Bitmaps</a:t>
            </a:r>
          </a:p>
        </p:txBody>
      </p:sp>
      <p:graphicFrame>
        <p:nvGraphicFramePr>
          <p:cNvPr id="7" name="Table 8">
            <a:extLst>
              <a:ext uri="{FF2B5EF4-FFF2-40B4-BE49-F238E27FC236}">
                <a16:creationId xmlns:a16="http://schemas.microsoft.com/office/drawing/2014/main" id="{C3E44237-EDFE-A241-A6D7-D7A8CDD9AC2B}"/>
              </a:ext>
            </a:extLst>
          </p:cNvPr>
          <p:cNvGraphicFramePr>
            <a:graphicFrameLocks noGrp="1"/>
          </p:cNvGraphicFramePr>
          <p:nvPr>
            <p:extLst>
              <p:ext uri="{D42A27DB-BD31-4B8C-83A1-F6EECF244321}">
                <p14:modId xmlns:p14="http://schemas.microsoft.com/office/powerpoint/2010/main" val="1045123162"/>
              </p:ext>
            </p:extLst>
          </p:nvPr>
        </p:nvGraphicFramePr>
        <p:xfrm>
          <a:off x="2116221" y="2271739"/>
          <a:ext cx="8128000" cy="296672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2386216103"/>
                    </a:ext>
                  </a:extLst>
                </a:gridCol>
                <a:gridCol w="812800">
                  <a:extLst>
                    <a:ext uri="{9D8B030D-6E8A-4147-A177-3AD203B41FA5}">
                      <a16:colId xmlns:a16="http://schemas.microsoft.com/office/drawing/2014/main" val="1157690526"/>
                    </a:ext>
                  </a:extLst>
                </a:gridCol>
                <a:gridCol w="812800">
                  <a:extLst>
                    <a:ext uri="{9D8B030D-6E8A-4147-A177-3AD203B41FA5}">
                      <a16:colId xmlns:a16="http://schemas.microsoft.com/office/drawing/2014/main" val="4200845229"/>
                    </a:ext>
                  </a:extLst>
                </a:gridCol>
                <a:gridCol w="812800">
                  <a:extLst>
                    <a:ext uri="{9D8B030D-6E8A-4147-A177-3AD203B41FA5}">
                      <a16:colId xmlns:a16="http://schemas.microsoft.com/office/drawing/2014/main" val="241264237"/>
                    </a:ext>
                  </a:extLst>
                </a:gridCol>
                <a:gridCol w="812800">
                  <a:extLst>
                    <a:ext uri="{9D8B030D-6E8A-4147-A177-3AD203B41FA5}">
                      <a16:colId xmlns:a16="http://schemas.microsoft.com/office/drawing/2014/main" val="779608924"/>
                    </a:ext>
                  </a:extLst>
                </a:gridCol>
                <a:gridCol w="812800">
                  <a:extLst>
                    <a:ext uri="{9D8B030D-6E8A-4147-A177-3AD203B41FA5}">
                      <a16:colId xmlns:a16="http://schemas.microsoft.com/office/drawing/2014/main" val="1119298846"/>
                    </a:ext>
                  </a:extLst>
                </a:gridCol>
                <a:gridCol w="812800">
                  <a:extLst>
                    <a:ext uri="{9D8B030D-6E8A-4147-A177-3AD203B41FA5}">
                      <a16:colId xmlns:a16="http://schemas.microsoft.com/office/drawing/2014/main" val="1341515226"/>
                    </a:ext>
                  </a:extLst>
                </a:gridCol>
                <a:gridCol w="812800">
                  <a:extLst>
                    <a:ext uri="{9D8B030D-6E8A-4147-A177-3AD203B41FA5}">
                      <a16:colId xmlns:a16="http://schemas.microsoft.com/office/drawing/2014/main" val="1842475219"/>
                    </a:ext>
                  </a:extLst>
                </a:gridCol>
                <a:gridCol w="812800">
                  <a:extLst>
                    <a:ext uri="{9D8B030D-6E8A-4147-A177-3AD203B41FA5}">
                      <a16:colId xmlns:a16="http://schemas.microsoft.com/office/drawing/2014/main" val="3367907200"/>
                    </a:ext>
                  </a:extLst>
                </a:gridCol>
                <a:gridCol w="812800">
                  <a:extLst>
                    <a:ext uri="{9D8B030D-6E8A-4147-A177-3AD203B41FA5}">
                      <a16:colId xmlns:a16="http://schemas.microsoft.com/office/drawing/2014/main" val="133821830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9360273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6684799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9377475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3517648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37230817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1798241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33655147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3963763518"/>
                  </a:ext>
                </a:extLst>
              </a:tr>
            </a:tbl>
          </a:graphicData>
        </a:graphic>
      </p:graphicFrame>
      <p:sp>
        <p:nvSpPr>
          <p:cNvPr id="4" name="TextBox 3">
            <a:extLst>
              <a:ext uri="{FF2B5EF4-FFF2-40B4-BE49-F238E27FC236}">
                <a16:creationId xmlns:a16="http://schemas.microsoft.com/office/drawing/2014/main" id="{52F44DAD-AFDD-734A-B9DD-0F6979C2C634}"/>
              </a:ext>
            </a:extLst>
          </p:cNvPr>
          <p:cNvSpPr txBox="1"/>
          <p:nvPr/>
        </p:nvSpPr>
        <p:spPr>
          <a:xfrm>
            <a:off x="838200" y="1690688"/>
            <a:ext cx="1483419" cy="369332"/>
          </a:xfrm>
          <a:prstGeom prst="rect">
            <a:avLst/>
          </a:prstGeom>
          <a:noFill/>
        </p:spPr>
        <p:txBody>
          <a:bodyPr wrap="none" rtlCol="0">
            <a:spAutoFit/>
          </a:bodyPr>
          <a:lstStyle/>
          <a:p>
            <a:r>
              <a:rPr lang="en-GB" dirty="0"/>
              <a:t>1-bit per pixel</a:t>
            </a:r>
          </a:p>
        </p:txBody>
      </p:sp>
      <p:sp>
        <p:nvSpPr>
          <p:cNvPr id="5" name="TextBox 4">
            <a:extLst>
              <a:ext uri="{FF2B5EF4-FFF2-40B4-BE49-F238E27FC236}">
                <a16:creationId xmlns:a16="http://schemas.microsoft.com/office/drawing/2014/main" id="{11DC69F8-C636-7949-A0E2-3786A2C11A33}"/>
              </a:ext>
            </a:extLst>
          </p:cNvPr>
          <p:cNvSpPr txBox="1"/>
          <p:nvPr/>
        </p:nvSpPr>
        <p:spPr>
          <a:xfrm>
            <a:off x="838200" y="5819510"/>
            <a:ext cx="2743764" cy="369332"/>
          </a:xfrm>
          <a:prstGeom prst="rect">
            <a:avLst/>
          </a:prstGeom>
          <a:noFill/>
        </p:spPr>
        <p:txBody>
          <a:bodyPr wrap="none" rtlCol="0">
            <a:spAutoFit/>
          </a:bodyPr>
          <a:lstStyle/>
          <a:p>
            <a:r>
              <a:rPr lang="en-GB" dirty="0"/>
              <a:t>Either black (1) or white (0)</a:t>
            </a:r>
          </a:p>
        </p:txBody>
      </p:sp>
    </p:spTree>
    <p:extLst>
      <p:ext uri="{BB962C8B-B14F-4D97-AF65-F5344CB8AC3E}">
        <p14:creationId xmlns:p14="http://schemas.microsoft.com/office/powerpoint/2010/main" val="1840617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88EE-B6EC-9247-A052-39EFE72FF04E}"/>
              </a:ext>
            </a:extLst>
          </p:cNvPr>
          <p:cNvSpPr>
            <a:spLocks noGrp="1"/>
          </p:cNvSpPr>
          <p:nvPr>
            <p:ph type="title"/>
          </p:nvPr>
        </p:nvSpPr>
        <p:spPr/>
        <p:txBody>
          <a:bodyPr/>
          <a:lstStyle/>
          <a:p>
            <a:r>
              <a:rPr lang="en-GB" dirty="0"/>
              <a:t>Decimal notation vs </a:t>
            </a:r>
            <a:r>
              <a:rPr lang="en-GB" b="1" dirty="0"/>
              <a:t>binary notation</a:t>
            </a:r>
          </a:p>
        </p:txBody>
      </p:sp>
      <p:sp>
        <p:nvSpPr>
          <p:cNvPr id="3" name="Content Placeholder 2">
            <a:extLst>
              <a:ext uri="{FF2B5EF4-FFF2-40B4-BE49-F238E27FC236}">
                <a16:creationId xmlns:a16="http://schemas.microsoft.com/office/drawing/2014/main" id="{4113585A-DA8D-0040-B72F-77780B3CC9B3}"/>
              </a:ext>
            </a:extLst>
          </p:cNvPr>
          <p:cNvSpPr>
            <a:spLocks noGrp="1"/>
          </p:cNvSpPr>
          <p:nvPr>
            <p:ph idx="1"/>
          </p:nvPr>
        </p:nvSpPr>
        <p:spPr>
          <a:xfrm>
            <a:off x="838200" y="1825625"/>
            <a:ext cx="10515600" cy="905049"/>
          </a:xfrm>
        </p:spPr>
        <p:txBody>
          <a:bodyPr/>
          <a:lstStyle/>
          <a:p>
            <a:r>
              <a:rPr lang="en-GB" dirty="0"/>
              <a:t>Each number in binary notation is the equivalent times by 2 to the power of it’s position</a:t>
            </a:r>
          </a:p>
        </p:txBody>
      </p:sp>
      <p:sp>
        <p:nvSpPr>
          <p:cNvPr id="6" name="Rectangle 5">
            <a:extLst>
              <a:ext uri="{FF2B5EF4-FFF2-40B4-BE49-F238E27FC236}">
                <a16:creationId xmlns:a16="http://schemas.microsoft.com/office/drawing/2014/main" id="{DC29CA79-8E1A-194C-9874-F74CC03CA3A7}"/>
              </a:ext>
            </a:extLst>
          </p:cNvPr>
          <p:cNvSpPr/>
          <p:nvPr/>
        </p:nvSpPr>
        <p:spPr>
          <a:xfrm>
            <a:off x="1782417"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
        <p:nvSpPr>
          <p:cNvPr id="12" name="Rectangle 11">
            <a:extLst>
              <a:ext uri="{FF2B5EF4-FFF2-40B4-BE49-F238E27FC236}">
                <a16:creationId xmlns:a16="http://schemas.microsoft.com/office/drawing/2014/main" id="{2DF33294-479B-444E-BCDE-CC26942F55A3}"/>
              </a:ext>
            </a:extLst>
          </p:cNvPr>
          <p:cNvSpPr/>
          <p:nvPr/>
        </p:nvSpPr>
        <p:spPr>
          <a:xfrm>
            <a:off x="2548593"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0</a:t>
            </a:r>
          </a:p>
        </p:txBody>
      </p:sp>
      <p:sp>
        <p:nvSpPr>
          <p:cNvPr id="14" name="Rectangle 13">
            <a:extLst>
              <a:ext uri="{FF2B5EF4-FFF2-40B4-BE49-F238E27FC236}">
                <a16:creationId xmlns:a16="http://schemas.microsoft.com/office/drawing/2014/main" id="{D8DA7CA3-1BED-CB4A-910F-F9FD712D201F}"/>
              </a:ext>
            </a:extLst>
          </p:cNvPr>
          <p:cNvSpPr/>
          <p:nvPr/>
        </p:nvSpPr>
        <p:spPr>
          <a:xfrm>
            <a:off x="3314769"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
        <p:nvSpPr>
          <p:cNvPr id="15" name="Rectangle 14">
            <a:extLst>
              <a:ext uri="{FF2B5EF4-FFF2-40B4-BE49-F238E27FC236}">
                <a16:creationId xmlns:a16="http://schemas.microsoft.com/office/drawing/2014/main" id="{75C90067-E73C-8440-829A-25DE06E88557}"/>
              </a:ext>
            </a:extLst>
          </p:cNvPr>
          <p:cNvSpPr/>
          <p:nvPr/>
        </p:nvSpPr>
        <p:spPr>
          <a:xfrm>
            <a:off x="4080945"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0</a:t>
            </a:r>
          </a:p>
        </p:txBody>
      </p:sp>
      <p:sp>
        <p:nvSpPr>
          <p:cNvPr id="16" name="Rectangle 15">
            <a:extLst>
              <a:ext uri="{FF2B5EF4-FFF2-40B4-BE49-F238E27FC236}">
                <a16:creationId xmlns:a16="http://schemas.microsoft.com/office/drawing/2014/main" id="{8ABA44BC-F492-0240-B9B5-F34A4FE098D6}"/>
              </a:ext>
            </a:extLst>
          </p:cNvPr>
          <p:cNvSpPr/>
          <p:nvPr/>
        </p:nvSpPr>
        <p:spPr>
          <a:xfrm>
            <a:off x="4867998"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
        <p:nvSpPr>
          <p:cNvPr id="17" name="Rectangle 16">
            <a:extLst>
              <a:ext uri="{FF2B5EF4-FFF2-40B4-BE49-F238E27FC236}">
                <a16:creationId xmlns:a16="http://schemas.microsoft.com/office/drawing/2014/main" id="{C82D3B57-FF59-1645-9592-23351B675CF5}"/>
              </a:ext>
            </a:extLst>
          </p:cNvPr>
          <p:cNvSpPr/>
          <p:nvPr/>
        </p:nvSpPr>
        <p:spPr>
          <a:xfrm>
            <a:off x="5634174" y="3097060"/>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0</a:t>
            </a:r>
          </a:p>
        </p:txBody>
      </p:sp>
      <p:sp>
        <p:nvSpPr>
          <p:cNvPr id="18" name="Rectangle 17">
            <a:extLst>
              <a:ext uri="{FF2B5EF4-FFF2-40B4-BE49-F238E27FC236}">
                <a16:creationId xmlns:a16="http://schemas.microsoft.com/office/drawing/2014/main" id="{B005E81B-4459-CB4B-B920-15B2A8BDB2E9}"/>
              </a:ext>
            </a:extLst>
          </p:cNvPr>
          <p:cNvSpPr/>
          <p:nvPr/>
        </p:nvSpPr>
        <p:spPr>
          <a:xfrm>
            <a:off x="7720777" y="3094068"/>
            <a:ext cx="1997956"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84</a:t>
            </a:r>
          </a:p>
        </p:txBody>
      </p:sp>
      <p:sp>
        <p:nvSpPr>
          <p:cNvPr id="20" name="TextBox 19">
            <a:extLst>
              <a:ext uri="{FF2B5EF4-FFF2-40B4-BE49-F238E27FC236}">
                <a16:creationId xmlns:a16="http://schemas.microsoft.com/office/drawing/2014/main" id="{740EAD60-13B5-DB4A-91F7-B53D2747BBE9}"/>
              </a:ext>
            </a:extLst>
          </p:cNvPr>
          <p:cNvSpPr txBox="1"/>
          <p:nvPr/>
        </p:nvSpPr>
        <p:spPr>
          <a:xfrm>
            <a:off x="7179196" y="3241341"/>
            <a:ext cx="300082" cy="369332"/>
          </a:xfrm>
          <a:prstGeom prst="rect">
            <a:avLst/>
          </a:prstGeom>
          <a:noFill/>
        </p:spPr>
        <p:txBody>
          <a:bodyPr wrap="none" rtlCol="0">
            <a:spAutoFit/>
          </a:bodyPr>
          <a:lstStyle/>
          <a:p>
            <a:r>
              <a:rPr lang="en-GB" dirty="0"/>
              <a:t>=</a:t>
            </a:r>
          </a:p>
        </p:txBody>
      </p:sp>
      <p:sp>
        <p:nvSpPr>
          <p:cNvPr id="21" name="TextBox 20">
            <a:extLst>
              <a:ext uri="{FF2B5EF4-FFF2-40B4-BE49-F238E27FC236}">
                <a16:creationId xmlns:a16="http://schemas.microsoft.com/office/drawing/2014/main" id="{2A08E6E7-3528-8746-84B1-A1092A36F421}"/>
              </a:ext>
            </a:extLst>
          </p:cNvPr>
          <p:cNvSpPr txBox="1"/>
          <p:nvPr/>
        </p:nvSpPr>
        <p:spPr>
          <a:xfrm>
            <a:off x="1944724" y="3810139"/>
            <a:ext cx="301686" cy="369332"/>
          </a:xfrm>
          <a:prstGeom prst="rect">
            <a:avLst/>
          </a:prstGeom>
          <a:noFill/>
        </p:spPr>
        <p:txBody>
          <a:bodyPr wrap="none" rtlCol="0">
            <a:spAutoFit/>
          </a:bodyPr>
          <a:lstStyle/>
          <a:p>
            <a:r>
              <a:rPr lang="en-GB" dirty="0">
                <a:solidFill>
                  <a:schemeClr val="bg2">
                    <a:lumMod val="50000"/>
                  </a:schemeClr>
                </a:solidFill>
              </a:rPr>
              <a:t>6</a:t>
            </a:r>
          </a:p>
        </p:txBody>
      </p:sp>
      <p:sp>
        <p:nvSpPr>
          <p:cNvPr id="22" name="TextBox 21">
            <a:extLst>
              <a:ext uri="{FF2B5EF4-FFF2-40B4-BE49-F238E27FC236}">
                <a16:creationId xmlns:a16="http://schemas.microsoft.com/office/drawing/2014/main" id="{712874AA-69A6-5145-906F-9E4CB380C59C}"/>
              </a:ext>
            </a:extLst>
          </p:cNvPr>
          <p:cNvSpPr txBox="1"/>
          <p:nvPr/>
        </p:nvSpPr>
        <p:spPr>
          <a:xfrm>
            <a:off x="2710900" y="3810139"/>
            <a:ext cx="301686" cy="369332"/>
          </a:xfrm>
          <a:prstGeom prst="rect">
            <a:avLst/>
          </a:prstGeom>
          <a:noFill/>
        </p:spPr>
        <p:txBody>
          <a:bodyPr wrap="none" rtlCol="0">
            <a:spAutoFit/>
          </a:bodyPr>
          <a:lstStyle/>
          <a:p>
            <a:r>
              <a:rPr lang="en-GB" dirty="0">
                <a:solidFill>
                  <a:schemeClr val="bg2">
                    <a:lumMod val="50000"/>
                  </a:schemeClr>
                </a:solidFill>
              </a:rPr>
              <a:t>5</a:t>
            </a:r>
          </a:p>
        </p:txBody>
      </p:sp>
      <p:sp>
        <p:nvSpPr>
          <p:cNvPr id="23" name="TextBox 22">
            <a:extLst>
              <a:ext uri="{FF2B5EF4-FFF2-40B4-BE49-F238E27FC236}">
                <a16:creationId xmlns:a16="http://schemas.microsoft.com/office/drawing/2014/main" id="{F061D22B-F5CB-FC4C-B658-C79B39136539}"/>
              </a:ext>
            </a:extLst>
          </p:cNvPr>
          <p:cNvSpPr txBox="1"/>
          <p:nvPr/>
        </p:nvSpPr>
        <p:spPr>
          <a:xfrm>
            <a:off x="3477076" y="3810139"/>
            <a:ext cx="301686" cy="369332"/>
          </a:xfrm>
          <a:prstGeom prst="rect">
            <a:avLst/>
          </a:prstGeom>
          <a:noFill/>
        </p:spPr>
        <p:txBody>
          <a:bodyPr wrap="none" rtlCol="0">
            <a:spAutoFit/>
          </a:bodyPr>
          <a:lstStyle/>
          <a:p>
            <a:r>
              <a:rPr lang="en-GB" dirty="0">
                <a:solidFill>
                  <a:schemeClr val="bg2">
                    <a:lumMod val="50000"/>
                  </a:schemeClr>
                </a:solidFill>
              </a:rPr>
              <a:t>4</a:t>
            </a:r>
          </a:p>
        </p:txBody>
      </p:sp>
      <p:sp>
        <p:nvSpPr>
          <p:cNvPr id="24" name="TextBox 23">
            <a:extLst>
              <a:ext uri="{FF2B5EF4-FFF2-40B4-BE49-F238E27FC236}">
                <a16:creationId xmlns:a16="http://schemas.microsoft.com/office/drawing/2014/main" id="{571DEA75-3DFB-8643-B958-F6408289FB06}"/>
              </a:ext>
            </a:extLst>
          </p:cNvPr>
          <p:cNvSpPr txBox="1"/>
          <p:nvPr/>
        </p:nvSpPr>
        <p:spPr>
          <a:xfrm>
            <a:off x="4243252" y="3810139"/>
            <a:ext cx="301686" cy="369332"/>
          </a:xfrm>
          <a:prstGeom prst="rect">
            <a:avLst/>
          </a:prstGeom>
          <a:noFill/>
        </p:spPr>
        <p:txBody>
          <a:bodyPr wrap="none" rtlCol="0">
            <a:spAutoFit/>
          </a:bodyPr>
          <a:lstStyle/>
          <a:p>
            <a:r>
              <a:rPr lang="en-GB" dirty="0">
                <a:solidFill>
                  <a:schemeClr val="bg2">
                    <a:lumMod val="50000"/>
                  </a:schemeClr>
                </a:solidFill>
              </a:rPr>
              <a:t>3</a:t>
            </a:r>
          </a:p>
        </p:txBody>
      </p:sp>
      <p:sp>
        <p:nvSpPr>
          <p:cNvPr id="25" name="TextBox 24">
            <a:extLst>
              <a:ext uri="{FF2B5EF4-FFF2-40B4-BE49-F238E27FC236}">
                <a16:creationId xmlns:a16="http://schemas.microsoft.com/office/drawing/2014/main" id="{DF93192B-2F46-234B-8D0D-B001CD3690A1}"/>
              </a:ext>
            </a:extLst>
          </p:cNvPr>
          <p:cNvSpPr txBox="1"/>
          <p:nvPr/>
        </p:nvSpPr>
        <p:spPr>
          <a:xfrm>
            <a:off x="5030305" y="3816338"/>
            <a:ext cx="301686" cy="369332"/>
          </a:xfrm>
          <a:prstGeom prst="rect">
            <a:avLst/>
          </a:prstGeom>
          <a:noFill/>
        </p:spPr>
        <p:txBody>
          <a:bodyPr wrap="none" rtlCol="0">
            <a:spAutoFit/>
          </a:bodyPr>
          <a:lstStyle/>
          <a:p>
            <a:r>
              <a:rPr lang="en-GB" dirty="0">
                <a:solidFill>
                  <a:schemeClr val="bg2">
                    <a:lumMod val="50000"/>
                  </a:schemeClr>
                </a:solidFill>
              </a:rPr>
              <a:t>2</a:t>
            </a:r>
          </a:p>
        </p:txBody>
      </p:sp>
      <p:sp>
        <p:nvSpPr>
          <p:cNvPr id="26" name="TextBox 25">
            <a:extLst>
              <a:ext uri="{FF2B5EF4-FFF2-40B4-BE49-F238E27FC236}">
                <a16:creationId xmlns:a16="http://schemas.microsoft.com/office/drawing/2014/main" id="{004C09DD-DD4B-464B-9DE6-452E417B463B}"/>
              </a:ext>
            </a:extLst>
          </p:cNvPr>
          <p:cNvSpPr txBox="1"/>
          <p:nvPr/>
        </p:nvSpPr>
        <p:spPr>
          <a:xfrm>
            <a:off x="5796481" y="3810139"/>
            <a:ext cx="301686" cy="369332"/>
          </a:xfrm>
          <a:prstGeom prst="rect">
            <a:avLst/>
          </a:prstGeom>
          <a:noFill/>
        </p:spPr>
        <p:txBody>
          <a:bodyPr wrap="none" rtlCol="0">
            <a:spAutoFit/>
          </a:bodyPr>
          <a:lstStyle/>
          <a:p>
            <a:r>
              <a:rPr lang="en-GB" dirty="0">
                <a:solidFill>
                  <a:schemeClr val="bg2">
                    <a:lumMod val="50000"/>
                  </a:schemeClr>
                </a:solidFill>
              </a:rPr>
              <a:t>1</a:t>
            </a:r>
          </a:p>
        </p:txBody>
      </p:sp>
      <p:sp>
        <p:nvSpPr>
          <p:cNvPr id="27" name="Rectangle 26">
            <a:extLst>
              <a:ext uri="{FF2B5EF4-FFF2-40B4-BE49-F238E27FC236}">
                <a16:creationId xmlns:a16="http://schemas.microsoft.com/office/drawing/2014/main" id="{154F7710-3277-BF46-BB58-4BAA3A0B1857}"/>
              </a:ext>
            </a:extLst>
          </p:cNvPr>
          <p:cNvSpPr/>
          <p:nvPr/>
        </p:nvSpPr>
        <p:spPr>
          <a:xfrm>
            <a:off x="6400350" y="3094068"/>
            <a:ext cx="626301" cy="66387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0</a:t>
            </a:r>
          </a:p>
        </p:txBody>
      </p:sp>
      <p:sp>
        <p:nvSpPr>
          <p:cNvPr id="28" name="TextBox 27">
            <a:extLst>
              <a:ext uri="{FF2B5EF4-FFF2-40B4-BE49-F238E27FC236}">
                <a16:creationId xmlns:a16="http://schemas.microsoft.com/office/drawing/2014/main" id="{40D89389-FB12-454F-8730-38878C66769B}"/>
              </a:ext>
            </a:extLst>
          </p:cNvPr>
          <p:cNvSpPr txBox="1"/>
          <p:nvPr/>
        </p:nvSpPr>
        <p:spPr>
          <a:xfrm>
            <a:off x="6562657" y="3804155"/>
            <a:ext cx="301686" cy="369332"/>
          </a:xfrm>
          <a:prstGeom prst="rect">
            <a:avLst/>
          </a:prstGeom>
          <a:noFill/>
        </p:spPr>
        <p:txBody>
          <a:bodyPr wrap="none" rtlCol="0">
            <a:spAutoFit/>
          </a:bodyPr>
          <a:lstStyle/>
          <a:p>
            <a:r>
              <a:rPr lang="en-GB" dirty="0">
                <a:solidFill>
                  <a:schemeClr val="bg2">
                    <a:lumMod val="50000"/>
                  </a:schemeClr>
                </a:solidFill>
              </a:rPr>
              <a:t>0</a:t>
            </a:r>
          </a:p>
        </p:txBody>
      </p:sp>
      <p:sp>
        <p:nvSpPr>
          <p:cNvPr id="30" name="Content Placeholder 2">
            <a:extLst>
              <a:ext uri="{FF2B5EF4-FFF2-40B4-BE49-F238E27FC236}">
                <a16:creationId xmlns:a16="http://schemas.microsoft.com/office/drawing/2014/main" id="{0F4202A0-1D00-DB47-9F66-DCE48E55C0E3}"/>
              </a:ext>
            </a:extLst>
          </p:cNvPr>
          <p:cNvSpPr txBox="1">
            <a:spLocks/>
          </p:cNvSpPr>
          <p:nvPr/>
        </p:nvSpPr>
        <p:spPr>
          <a:xfrm>
            <a:off x="5947324" y="4416424"/>
            <a:ext cx="10515600" cy="2076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   1x2</a:t>
            </a:r>
            <a:r>
              <a:rPr lang="en-GB" baseline="30000" dirty="0"/>
              <a:t>6</a:t>
            </a:r>
          </a:p>
          <a:p>
            <a:pPr marL="0" indent="0">
              <a:buNone/>
            </a:pPr>
            <a:r>
              <a:rPr lang="en-GB" dirty="0"/>
              <a:t>+ 1x2</a:t>
            </a:r>
            <a:r>
              <a:rPr lang="en-GB" baseline="30000" dirty="0"/>
              <a:t>4</a:t>
            </a:r>
            <a:endParaRPr lang="en-GB" dirty="0"/>
          </a:p>
          <a:p>
            <a:pPr marL="0" indent="0">
              <a:buNone/>
            </a:pPr>
            <a:r>
              <a:rPr lang="en-GB" dirty="0"/>
              <a:t>+ 1x2</a:t>
            </a:r>
            <a:r>
              <a:rPr lang="en-GB" baseline="30000" dirty="0"/>
              <a:t>2</a:t>
            </a:r>
            <a:endParaRPr lang="en-GB" dirty="0"/>
          </a:p>
        </p:txBody>
      </p:sp>
    </p:spTree>
    <p:extLst>
      <p:ext uri="{BB962C8B-B14F-4D97-AF65-F5344CB8AC3E}">
        <p14:creationId xmlns:p14="http://schemas.microsoft.com/office/powerpoint/2010/main" val="10602179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Bitmaps</a:t>
            </a:r>
          </a:p>
        </p:txBody>
      </p:sp>
      <p:graphicFrame>
        <p:nvGraphicFramePr>
          <p:cNvPr id="5" name="Table 8">
            <a:extLst>
              <a:ext uri="{FF2B5EF4-FFF2-40B4-BE49-F238E27FC236}">
                <a16:creationId xmlns:a16="http://schemas.microsoft.com/office/drawing/2014/main" id="{E73CB7A3-CD03-884E-85FC-021486E2EE3D}"/>
              </a:ext>
            </a:extLst>
          </p:cNvPr>
          <p:cNvGraphicFramePr>
            <a:graphicFrameLocks noGrp="1"/>
          </p:cNvGraphicFramePr>
          <p:nvPr>
            <p:extLst>
              <p:ext uri="{D42A27DB-BD31-4B8C-83A1-F6EECF244321}">
                <p14:modId xmlns:p14="http://schemas.microsoft.com/office/powerpoint/2010/main" val="487294161"/>
              </p:ext>
            </p:extLst>
          </p:nvPr>
        </p:nvGraphicFramePr>
        <p:xfrm>
          <a:off x="290765" y="2127361"/>
          <a:ext cx="11610470" cy="2966720"/>
        </p:xfrm>
        <a:graphic>
          <a:graphicData uri="http://schemas.openxmlformats.org/drawingml/2006/table">
            <a:tbl>
              <a:tblPr firstRow="1" bandRow="1">
                <a:tableStyleId>{5940675A-B579-460E-94D1-54222C63F5DA}</a:tableStyleId>
              </a:tblPr>
              <a:tblGrid>
                <a:gridCol w="1161047">
                  <a:extLst>
                    <a:ext uri="{9D8B030D-6E8A-4147-A177-3AD203B41FA5}">
                      <a16:colId xmlns:a16="http://schemas.microsoft.com/office/drawing/2014/main" val="2386216103"/>
                    </a:ext>
                  </a:extLst>
                </a:gridCol>
                <a:gridCol w="1161047">
                  <a:extLst>
                    <a:ext uri="{9D8B030D-6E8A-4147-A177-3AD203B41FA5}">
                      <a16:colId xmlns:a16="http://schemas.microsoft.com/office/drawing/2014/main" val="1157690526"/>
                    </a:ext>
                  </a:extLst>
                </a:gridCol>
                <a:gridCol w="1161047">
                  <a:extLst>
                    <a:ext uri="{9D8B030D-6E8A-4147-A177-3AD203B41FA5}">
                      <a16:colId xmlns:a16="http://schemas.microsoft.com/office/drawing/2014/main" val="4200845229"/>
                    </a:ext>
                  </a:extLst>
                </a:gridCol>
                <a:gridCol w="1161047">
                  <a:extLst>
                    <a:ext uri="{9D8B030D-6E8A-4147-A177-3AD203B41FA5}">
                      <a16:colId xmlns:a16="http://schemas.microsoft.com/office/drawing/2014/main" val="241264237"/>
                    </a:ext>
                  </a:extLst>
                </a:gridCol>
                <a:gridCol w="1161047">
                  <a:extLst>
                    <a:ext uri="{9D8B030D-6E8A-4147-A177-3AD203B41FA5}">
                      <a16:colId xmlns:a16="http://schemas.microsoft.com/office/drawing/2014/main" val="779608924"/>
                    </a:ext>
                  </a:extLst>
                </a:gridCol>
                <a:gridCol w="1161047">
                  <a:extLst>
                    <a:ext uri="{9D8B030D-6E8A-4147-A177-3AD203B41FA5}">
                      <a16:colId xmlns:a16="http://schemas.microsoft.com/office/drawing/2014/main" val="1119298846"/>
                    </a:ext>
                  </a:extLst>
                </a:gridCol>
                <a:gridCol w="1161047">
                  <a:extLst>
                    <a:ext uri="{9D8B030D-6E8A-4147-A177-3AD203B41FA5}">
                      <a16:colId xmlns:a16="http://schemas.microsoft.com/office/drawing/2014/main" val="1341515226"/>
                    </a:ext>
                  </a:extLst>
                </a:gridCol>
                <a:gridCol w="1161047">
                  <a:extLst>
                    <a:ext uri="{9D8B030D-6E8A-4147-A177-3AD203B41FA5}">
                      <a16:colId xmlns:a16="http://schemas.microsoft.com/office/drawing/2014/main" val="1842475219"/>
                    </a:ext>
                  </a:extLst>
                </a:gridCol>
                <a:gridCol w="1161047">
                  <a:extLst>
                    <a:ext uri="{9D8B030D-6E8A-4147-A177-3AD203B41FA5}">
                      <a16:colId xmlns:a16="http://schemas.microsoft.com/office/drawing/2014/main" val="3367907200"/>
                    </a:ext>
                  </a:extLst>
                </a:gridCol>
                <a:gridCol w="1161047">
                  <a:extLst>
                    <a:ext uri="{9D8B030D-6E8A-4147-A177-3AD203B41FA5}">
                      <a16:colId xmlns:a16="http://schemas.microsoft.com/office/drawing/2014/main" val="133821830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dirty="0">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9360273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r>
                        <a:rPr lang="en-GB" sz="1400" kern="1200" dirty="0">
                          <a:solidFill>
                            <a:schemeClr val="tx1"/>
                          </a:solidFill>
                          <a:effectLst/>
                          <a:latin typeface="+mn-lt"/>
                          <a:ea typeface="+mn-ea"/>
                          <a:cs typeface="+mn-cs"/>
                        </a:rPr>
                        <a:t>#000000</a:t>
                      </a:r>
                    </a:p>
                  </a:txBody>
                  <a:tcPr>
                    <a:solidFill>
                      <a:schemeClr val="bg1"/>
                    </a:solidFill>
                  </a:tcPr>
                </a:tc>
                <a:tc>
                  <a:txBody>
                    <a:bodyPr/>
                    <a:lstStyle/>
                    <a:p>
                      <a:r>
                        <a:rPr lang="en-GB" sz="1400" dirty="0">
                          <a:solidFill>
                            <a:srgbClr val="202124"/>
                          </a:solidFill>
                          <a:effectLst/>
                          <a:latin typeface="+mn-lt"/>
                        </a:rPr>
                        <a:t>#000000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dirty="0">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r>
                        <a:rPr lang="en-GB" sz="1400" dirty="0">
                          <a:solidFill>
                            <a:srgbClr val="202124"/>
                          </a:solidFill>
                          <a:effectLst/>
                          <a:latin typeface="+mn-lt"/>
                        </a:rPr>
                        <a:t>#000000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r>
                        <a:rPr lang="en-GB" sz="1400" dirty="0">
                          <a:solidFill>
                            <a:srgbClr val="202124"/>
                          </a:solidFill>
                          <a:effectLst/>
                          <a:latin typeface="+mn-lt"/>
                        </a:rPr>
                        <a:t>#000000</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dirty="0">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16684799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r>
                        <a:rPr lang="en-GB" sz="1400" kern="1200" dirty="0">
                          <a:solidFill>
                            <a:schemeClr val="tx1"/>
                          </a:solidFill>
                          <a:effectLst/>
                          <a:latin typeface="+mn-lt"/>
                          <a:ea typeface="+mn-ea"/>
                          <a:cs typeface="+mn-cs"/>
                        </a:rPr>
                        <a:t>#000000</a:t>
                      </a:r>
                    </a:p>
                  </a:txBody>
                  <a:tcPr>
                    <a:solidFill>
                      <a:schemeClr val="bg1"/>
                    </a:solidFill>
                  </a:tcPr>
                </a:tc>
                <a:tc>
                  <a:txBody>
                    <a:bodyPr/>
                    <a:lstStyle/>
                    <a:p>
                      <a:r>
                        <a:rPr lang="en-GB" sz="1400" dirty="0">
                          <a:solidFill>
                            <a:srgbClr val="202124"/>
                          </a:solidFill>
                          <a:effectLst/>
                          <a:latin typeface="+mn-lt"/>
                        </a:rPr>
                        <a:t>#000000</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dirty="0">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r>
                        <a:rPr lang="en-GB" sz="1400" dirty="0">
                          <a:solidFill>
                            <a:srgbClr val="202124"/>
                          </a:solidFill>
                          <a:effectLst/>
                          <a:latin typeface="+mn-lt"/>
                        </a:rPr>
                        <a:t>#000000</a:t>
                      </a:r>
                    </a:p>
                  </a:txBody>
                  <a:tcPr>
                    <a:solidFill>
                      <a:schemeClr val="bg1"/>
                    </a:solidFill>
                  </a:tcPr>
                </a:tc>
                <a:tc>
                  <a:txBody>
                    <a:bodyPr/>
                    <a:lstStyle/>
                    <a:p>
                      <a:r>
                        <a:rPr lang="en-GB" sz="1400" dirty="0">
                          <a:solidFill>
                            <a:srgbClr val="202124"/>
                          </a:solidFill>
                          <a:effectLst/>
                          <a:latin typeface="+mn-lt"/>
                        </a:rPr>
                        <a:t>#000000</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9377475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dirty="0">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dirty="0">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3517648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r>
                        <a:rPr lang="en-GB" sz="1400" dirty="0">
                          <a:solidFill>
                            <a:srgbClr val="202124"/>
                          </a:solidFill>
                          <a:effectLst/>
                          <a:latin typeface="+mn-lt"/>
                        </a:rPr>
                        <a:t>#000000</a:t>
                      </a:r>
                    </a:p>
                  </a:txBody>
                  <a:tcPr>
                    <a:solidFill>
                      <a:schemeClr val="bg1"/>
                    </a:solidFill>
                  </a:tcPr>
                </a:tc>
                <a:tc>
                  <a:txBody>
                    <a:bodyPr/>
                    <a:lstStyle/>
                    <a:p>
                      <a:r>
                        <a:rPr lang="en-GB" sz="1400" dirty="0">
                          <a:solidFill>
                            <a:srgbClr val="202124"/>
                          </a:solidFill>
                          <a:effectLst/>
                          <a:latin typeface="+mn-lt"/>
                        </a:rPr>
                        <a:t>#000000</a:t>
                      </a:r>
                    </a:p>
                  </a:txBody>
                  <a:tcPr>
                    <a:solidFill>
                      <a:schemeClr val="bg1"/>
                    </a:solidFill>
                  </a:tcPr>
                </a:tc>
                <a:tc>
                  <a:txBody>
                    <a:bodyPr/>
                    <a:lstStyle/>
                    <a:p>
                      <a:r>
                        <a:rPr lang="en-GB" sz="1400" dirty="0">
                          <a:solidFill>
                            <a:srgbClr val="202124"/>
                          </a:solidFill>
                          <a:effectLst/>
                          <a:latin typeface="+mn-lt"/>
                        </a:rPr>
                        <a:t>#000000</a:t>
                      </a:r>
                    </a:p>
                  </a:txBody>
                  <a:tcPr>
                    <a:solidFill>
                      <a:schemeClr val="bg1"/>
                    </a:solidFill>
                  </a:tcPr>
                </a:tc>
                <a:tc>
                  <a:txBody>
                    <a:bodyPr/>
                    <a:lstStyle/>
                    <a:p>
                      <a:r>
                        <a:rPr lang="en-GB" sz="1400" dirty="0">
                          <a:solidFill>
                            <a:srgbClr val="202124"/>
                          </a:solidFill>
                          <a:effectLst/>
                          <a:latin typeface="+mn-lt"/>
                        </a:rPr>
                        <a:t>#000000</a:t>
                      </a:r>
                    </a:p>
                  </a:txBody>
                  <a:tcPr>
                    <a:solidFill>
                      <a:schemeClr val="bg1"/>
                    </a:solidFill>
                  </a:tcPr>
                </a:tc>
                <a:tc>
                  <a:txBody>
                    <a:bodyPr/>
                    <a:lstStyle/>
                    <a:p>
                      <a:r>
                        <a:rPr lang="en-GB" sz="1400" dirty="0">
                          <a:solidFill>
                            <a:srgbClr val="202124"/>
                          </a:solidFill>
                          <a:effectLst/>
                          <a:latin typeface="+mn-lt"/>
                        </a:rPr>
                        <a:t>#00000</a:t>
                      </a:r>
                    </a:p>
                  </a:txBody>
                  <a:tcPr>
                    <a:solidFill>
                      <a:schemeClr val="bg1"/>
                    </a:solidFill>
                  </a:tcPr>
                </a:tc>
                <a:tc>
                  <a:txBody>
                    <a:bodyPr/>
                    <a:lstStyle/>
                    <a:p>
                      <a:r>
                        <a:rPr lang="en-GB" sz="1400" dirty="0">
                          <a:solidFill>
                            <a:srgbClr val="202124"/>
                          </a:solidFill>
                          <a:effectLst/>
                          <a:latin typeface="+mn-lt"/>
                        </a:rPr>
                        <a:t>#000000</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dirty="0">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37230817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21798241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33655147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dirty="0">
                          <a:solidFill>
                            <a:srgbClr val="202124"/>
                          </a:solidFill>
                          <a:effectLst/>
                          <a:latin typeface="+mn-lt"/>
                        </a:rPr>
                        <a:t>#FFFF00</a:t>
                      </a: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3963763518"/>
                  </a:ext>
                </a:extLst>
              </a:tr>
            </a:tbl>
          </a:graphicData>
        </a:graphic>
      </p:graphicFrame>
      <p:sp>
        <p:nvSpPr>
          <p:cNvPr id="7" name="TextBox 6">
            <a:extLst>
              <a:ext uri="{FF2B5EF4-FFF2-40B4-BE49-F238E27FC236}">
                <a16:creationId xmlns:a16="http://schemas.microsoft.com/office/drawing/2014/main" id="{59E2ADC3-F924-4C42-A1FA-929FF2240276}"/>
              </a:ext>
            </a:extLst>
          </p:cNvPr>
          <p:cNvSpPr txBox="1"/>
          <p:nvPr/>
        </p:nvSpPr>
        <p:spPr>
          <a:xfrm>
            <a:off x="838200" y="1690688"/>
            <a:ext cx="2880019" cy="369332"/>
          </a:xfrm>
          <a:prstGeom prst="rect">
            <a:avLst/>
          </a:prstGeom>
          <a:noFill/>
        </p:spPr>
        <p:txBody>
          <a:bodyPr wrap="none" rtlCol="0">
            <a:spAutoFit/>
          </a:bodyPr>
          <a:lstStyle/>
          <a:p>
            <a:r>
              <a:rPr lang="en-GB" dirty="0"/>
              <a:t>4-bit per pixel = hexadecimal</a:t>
            </a:r>
          </a:p>
        </p:txBody>
      </p:sp>
    </p:spTree>
    <p:extLst>
      <p:ext uri="{BB962C8B-B14F-4D97-AF65-F5344CB8AC3E}">
        <p14:creationId xmlns:p14="http://schemas.microsoft.com/office/powerpoint/2010/main" val="35336410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Bitmaps</a:t>
            </a:r>
          </a:p>
        </p:txBody>
      </p:sp>
      <p:graphicFrame>
        <p:nvGraphicFramePr>
          <p:cNvPr id="5" name="Table 8">
            <a:extLst>
              <a:ext uri="{FF2B5EF4-FFF2-40B4-BE49-F238E27FC236}">
                <a16:creationId xmlns:a16="http://schemas.microsoft.com/office/drawing/2014/main" id="{E73CB7A3-CD03-884E-85FC-021486E2EE3D}"/>
              </a:ext>
            </a:extLst>
          </p:cNvPr>
          <p:cNvGraphicFramePr>
            <a:graphicFrameLocks noGrp="1"/>
          </p:cNvGraphicFramePr>
          <p:nvPr>
            <p:extLst>
              <p:ext uri="{D42A27DB-BD31-4B8C-83A1-F6EECF244321}">
                <p14:modId xmlns:p14="http://schemas.microsoft.com/office/powerpoint/2010/main" val="2511879810"/>
              </p:ext>
            </p:extLst>
          </p:nvPr>
        </p:nvGraphicFramePr>
        <p:xfrm>
          <a:off x="290765" y="2127361"/>
          <a:ext cx="11610470" cy="2966720"/>
        </p:xfrm>
        <a:graphic>
          <a:graphicData uri="http://schemas.openxmlformats.org/drawingml/2006/table">
            <a:tbl>
              <a:tblPr firstRow="1" bandRow="1">
                <a:tableStyleId>{5940675A-B579-460E-94D1-54222C63F5DA}</a:tableStyleId>
              </a:tblPr>
              <a:tblGrid>
                <a:gridCol w="1161047">
                  <a:extLst>
                    <a:ext uri="{9D8B030D-6E8A-4147-A177-3AD203B41FA5}">
                      <a16:colId xmlns:a16="http://schemas.microsoft.com/office/drawing/2014/main" val="2386216103"/>
                    </a:ext>
                  </a:extLst>
                </a:gridCol>
                <a:gridCol w="1161047">
                  <a:extLst>
                    <a:ext uri="{9D8B030D-6E8A-4147-A177-3AD203B41FA5}">
                      <a16:colId xmlns:a16="http://schemas.microsoft.com/office/drawing/2014/main" val="1157690526"/>
                    </a:ext>
                  </a:extLst>
                </a:gridCol>
                <a:gridCol w="1161047">
                  <a:extLst>
                    <a:ext uri="{9D8B030D-6E8A-4147-A177-3AD203B41FA5}">
                      <a16:colId xmlns:a16="http://schemas.microsoft.com/office/drawing/2014/main" val="4200845229"/>
                    </a:ext>
                  </a:extLst>
                </a:gridCol>
                <a:gridCol w="1161047">
                  <a:extLst>
                    <a:ext uri="{9D8B030D-6E8A-4147-A177-3AD203B41FA5}">
                      <a16:colId xmlns:a16="http://schemas.microsoft.com/office/drawing/2014/main" val="241264237"/>
                    </a:ext>
                  </a:extLst>
                </a:gridCol>
                <a:gridCol w="1161047">
                  <a:extLst>
                    <a:ext uri="{9D8B030D-6E8A-4147-A177-3AD203B41FA5}">
                      <a16:colId xmlns:a16="http://schemas.microsoft.com/office/drawing/2014/main" val="779608924"/>
                    </a:ext>
                  </a:extLst>
                </a:gridCol>
                <a:gridCol w="1161047">
                  <a:extLst>
                    <a:ext uri="{9D8B030D-6E8A-4147-A177-3AD203B41FA5}">
                      <a16:colId xmlns:a16="http://schemas.microsoft.com/office/drawing/2014/main" val="1119298846"/>
                    </a:ext>
                  </a:extLst>
                </a:gridCol>
                <a:gridCol w="1161047">
                  <a:extLst>
                    <a:ext uri="{9D8B030D-6E8A-4147-A177-3AD203B41FA5}">
                      <a16:colId xmlns:a16="http://schemas.microsoft.com/office/drawing/2014/main" val="1341515226"/>
                    </a:ext>
                  </a:extLst>
                </a:gridCol>
                <a:gridCol w="1161047">
                  <a:extLst>
                    <a:ext uri="{9D8B030D-6E8A-4147-A177-3AD203B41FA5}">
                      <a16:colId xmlns:a16="http://schemas.microsoft.com/office/drawing/2014/main" val="1842475219"/>
                    </a:ext>
                  </a:extLst>
                </a:gridCol>
                <a:gridCol w="1161047">
                  <a:extLst>
                    <a:ext uri="{9D8B030D-6E8A-4147-A177-3AD203B41FA5}">
                      <a16:colId xmlns:a16="http://schemas.microsoft.com/office/drawing/2014/main" val="3367907200"/>
                    </a:ext>
                  </a:extLst>
                </a:gridCol>
                <a:gridCol w="1161047">
                  <a:extLst>
                    <a:ext uri="{9D8B030D-6E8A-4147-A177-3AD203B41FA5}">
                      <a16:colId xmlns:a16="http://schemas.microsoft.com/office/drawing/2014/main" val="133821830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extLst>
                  <a:ext uri="{0D108BD9-81ED-4DB2-BD59-A6C34878D82A}">
                    <a16:rowId xmlns:a16="http://schemas.microsoft.com/office/drawing/2014/main" val="29360273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endParaRPr lang="en-GB" sz="1400" kern="1200" dirty="0">
                        <a:solidFill>
                          <a:schemeClr val="tx1"/>
                        </a:solidFill>
                        <a:effectLst/>
                        <a:latin typeface="+mn-lt"/>
                        <a:ea typeface="+mn-ea"/>
                        <a:cs typeface="+mn-cs"/>
                      </a:endParaRPr>
                    </a:p>
                  </a:txBody>
                  <a:tcPr>
                    <a:solidFill>
                      <a:schemeClr val="tx1"/>
                    </a:solidFill>
                  </a:tcPr>
                </a:tc>
                <a:tc>
                  <a:txBody>
                    <a:bodyPr/>
                    <a:lstStyle/>
                    <a:p>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tx1"/>
                    </a:solidFill>
                  </a:tcPr>
                </a:tc>
                <a:tc>
                  <a:txBody>
                    <a:bodyPr/>
                    <a:lstStyle/>
                    <a:p>
                      <a:endParaRPr lang="en-GB" sz="1400" dirty="0">
                        <a:solidFill>
                          <a:srgbClr val="202124"/>
                        </a:solidFill>
                        <a:effectLst/>
                        <a:latin typeface="+mn-lt"/>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extLst>
                  <a:ext uri="{0D108BD9-81ED-4DB2-BD59-A6C34878D82A}">
                    <a16:rowId xmlns:a16="http://schemas.microsoft.com/office/drawing/2014/main" val="16684799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endParaRPr lang="en-GB" sz="1400" kern="1200" dirty="0">
                        <a:solidFill>
                          <a:schemeClr val="tx1"/>
                        </a:solidFill>
                        <a:effectLst/>
                        <a:latin typeface="+mn-lt"/>
                        <a:ea typeface="+mn-ea"/>
                        <a:cs typeface="+mn-cs"/>
                      </a:endParaRPr>
                    </a:p>
                  </a:txBody>
                  <a:tcPr>
                    <a:solidFill>
                      <a:schemeClr val="tx1"/>
                    </a:solidFill>
                  </a:tcPr>
                </a:tc>
                <a:tc>
                  <a:txBody>
                    <a:bodyPr/>
                    <a:lstStyle/>
                    <a:p>
                      <a:endParaRPr lang="en-GB" sz="1400" dirty="0">
                        <a:solidFill>
                          <a:srgbClr val="202124"/>
                        </a:solidFill>
                        <a:effectLst/>
                        <a:latin typeface="+mn-lt"/>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endParaRPr lang="en-GB" sz="1400" dirty="0">
                        <a:solidFill>
                          <a:srgbClr val="202124"/>
                        </a:solidFill>
                        <a:effectLst/>
                        <a:latin typeface="+mn-lt"/>
                      </a:endParaRPr>
                    </a:p>
                  </a:txBody>
                  <a:tcPr>
                    <a:solidFill>
                      <a:schemeClr val="tx1"/>
                    </a:solidFill>
                  </a:tcPr>
                </a:tc>
                <a:tc>
                  <a:txBody>
                    <a:bodyPr/>
                    <a:lstStyle/>
                    <a:p>
                      <a:endParaRPr lang="en-GB" sz="1400" dirty="0">
                        <a:solidFill>
                          <a:srgbClr val="202124"/>
                        </a:solidFill>
                        <a:effectLst/>
                        <a:latin typeface="+mn-lt"/>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extLst>
                  <a:ext uri="{0D108BD9-81ED-4DB2-BD59-A6C34878D82A}">
                    <a16:rowId xmlns:a16="http://schemas.microsoft.com/office/drawing/2014/main" val="9377475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extLst>
                  <a:ext uri="{0D108BD9-81ED-4DB2-BD59-A6C34878D82A}">
                    <a16:rowId xmlns:a16="http://schemas.microsoft.com/office/drawing/2014/main" val="3517648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endParaRPr lang="en-GB" sz="1400" dirty="0">
                        <a:solidFill>
                          <a:srgbClr val="202124"/>
                        </a:solidFill>
                        <a:effectLst/>
                        <a:latin typeface="+mn-lt"/>
                      </a:endParaRPr>
                    </a:p>
                  </a:txBody>
                  <a:tcPr>
                    <a:solidFill>
                      <a:schemeClr val="tx1"/>
                    </a:solidFill>
                  </a:tcPr>
                </a:tc>
                <a:tc>
                  <a:txBody>
                    <a:bodyPr/>
                    <a:lstStyle/>
                    <a:p>
                      <a:endParaRPr lang="en-GB" sz="1400" dirty="0">
                        <a:solidFill>
                          <a:srgbClr val="202124"/>
                        </a:solidFill>
                        <a:effectLst/>
                        <a:latin typeface="+mn-lt"/>
                      </a:endParaRPr>
                    </a:p>
                  </a:txBody>
                  <a:tcPr>
                    <a:solidFill>
                      <a:schemeClr val="tx1"/>
                    </a:solidFill>
                  </a:tcPr>
                </a:tc>
                <a:tc>
                  <a:txBody>
                    <a:bodyPr/>
                    <a:lstStyle/>
                    <a:p>
                      <a:endParaRPr lang="en-GB" sz="1400" dirty="0">
                        <a:solidFill>
                          <a:srgbClr val="202124"/>
                        </a:solidFill>
                        <a:effectLst/>
                        <a:latin typeface="+mn-lt"/>
                      </a:endParaRPr>
                    </a:p>
                  </a:txBody>
                  <a:tcPr>
                    <a:solidFill>
                      <a:schemeClr val="tx1"/>
                    </a:solidFill>
                  </a:tcPr>
                </a:tc>
                <a:tc>
                  <a:txBody>
                    <a:bodyPr/>
                    <a:lstStyle/>
                    <a:p>
                      <a:endParaRPr lang="en-GB" sz="1400" dirty="0">
                        <a:solidFill>
                          <a:srgbClr val="202124"/>
                        </a:solidFill>
                        <a:effectLst/>
                        <a:latin typeface="+mn-lt"/>
                      </a:endParaRPr>
                    </a:p>
                  </a:txBody>
                  <a:tcPr>
                    <a:solidFill>
                      <a:schemeClr val="tx1"/>
                    </a:solidFill>
                  </a:tcPr>
                </a:tc>
                <a:tc>
                  <a:txBody>
                    <a:bodyPr/>
                    <a:lstStyle/>
                    <a:p>
                      <a:endParaRPr lang="en-GB" sz="1400" dirty="0">
                        <a:solidFill>
                          <a:srgbClr val="202124"/>
                        </a:solidFill>
                        <a:effectLst/>
                        <a:latin typeface="+mn-lt"/>
                      </a:endParaRPr>
                    </a:p>
                  </a:txBody>
                  <a:tcPr>
                    <a:solidFill>
                      <a:schemeClr val="tx1"/>
                    </a:solidFill>
                  </a:tcPr>
                </a:tc>
                <a:tc>
                  <a:txBody>
                    <a:bodyPr/>
                    <a:lstStyle/>
                    <a:p>
                      <a:endParaRPr lang="en-GB" sz="1400" dirty="0">
                        <a:solidFill>
                          <a:srgbClr val="202124"/>
                        </a:solidFill>
                        <a:effectLst/>
                        <a:latin typeface="+mn-lt"/>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extLst>
                  <a:ext uri="{0D108BD9-81ED-4DB2-BD59-A6C34878D82A}">
                    <a16:rowId xmlns:a16="http://schemas.microsoft.com/office/drawing/2014/main" val="37230817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extLst>
                  <a:ext uri="{0D108BD9-81ED-4DB2-BD59-A6C34878D82A}">
                    <a16:rowId xmlns:a16="http://schemas.microsoft.com/office/drawing/2014/main" val="21798241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extLst>
                  <a:ext uri="{0D108BD9-81ED-4DB2-BD59-A6C34878D82A}">
                    <a16:rowId xmlns:a16="http://schemas.microsoft.com/office/drawing/2014/main" val="33655147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mn-lt"/>
                        <a:ea typeface="+mn-ea"/>
                        <a:cs typeface="+mn-cs"/>
                      </a:endParaRPr>
                    </a:p>
                  </a:txBody>
                  <a:tcPr>
                    <a:solidFill>
                      <a:srgbClr val="FFFF00"/>
                    </a:solidFill>
                  </a:tcPr>
                </a:tc>
                <a:extLst>
                  <a:ext uri="{0D108BD9-81ED-4DB2-BD59-A6C34878D82A}">
                    <a16:rowId xmlns:a16="http://schemas.microsoft.com/office/drawing/2014/main" val="3963763518"/>
                  </a:ext>
                </a:extLst>
              </a:tr>
            </a:tbl>
          </a:graphicData>
        </a:graphic>
      </p:graphicFrame>
      <p:sp>
        <p:nvSpPr>
          <p:cNvPr id="7" name="TextBox 6">
            <a:extLst>
              <a:ext uri="{FF2B5EF4-FFF2-40B4-BE49-F238E27FC236}">
                <a16:creationId xmlns:a16="http://schemas.microsoft.com/office/drawing/2014/main" id="{59E2ADC3-F924-4C42-A1FA-929FF2240276}"/>
              </a:ext>
            </a:extLst>
          </p:cNvPr>
          <p:cNvSpPr txBox="1"/>
          <p:nvPr/>
        </p:nvSpPr>
        <p:spPr>
          <a:xfrm>
            <a:off x="838200" y="1690688"/>
            <a:ext cx="2880019" cy="369332"/>
          </a:xfrm>
          <a:prstGeom prst="rect">
            <a:avLst/>
          </a:prstGeom>
          <a:noFill/>
        </p:spPr>
        <p:txBody>
          <a:bodyPr wrap="none" rtlCol="0">
            <a:spAutoFit/>
          </a:bodyPr>
          <a:lstStyle/>
          <a:p>
            <a:r>
              <a:rPr lang="en-GB" dirty="0"/>
              <a:t>4-bit per pixel = hexadecimal</a:t>
            </a:r>
          </a:p>
        </p:txBody>
      </p:sp>
    </p:spTree>
    <p:extLst>
      <p:ext uri="{BB962C8B-B14F-4D97-AF65-F5344CB8AC3E}">
        <p14:creationId xmlns:p14="http://schemas.microsoft.com/office/powerpoint/2010/main" val="3563786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Bitmaps</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200" y="1825625"/>
            <a:ext cx="7225145" cy="4667250"/>
          </a:xfrm>
        </p:spPr>
        <p:txBody>
          <a:bodyPr>
            <a:normAutofit/>
          </a:bodyPr>
          <a:lstStyle/>
          <a:p>
            <a:r>
              <a:rPr lang="en-GB" dirty="0"/>
              <a:t>We can calculate image file sizes based on the number of pixels and bits</a:t>
            </a:r>
          </a:p>
          <a:p>
            <a:pPr marL="0" indent="0">
              <a:buNone/>
            </a:pPr>
            <a:endParaRPr lang="en-GB" dirty="0"/>
          </a:p>
          <a:p>
            <a:pPr marL="0" indent="0">
              <a:buNone/>
            </a:pPr>
            <a:r>
              <a:rPr lang="en-GB" dirty="0"/>
              <a:t>Where </a:t>
            </a:r>
            <a:r>
              <a:rPr lang="en-GB" i="1" dirty="0"/>
              <a:t>n</a:t>
            </a:r>
            <a:r>
              <a:rPr lang="en-GB" dirty="0"/>
              <a:t> is the number of bits per pixel</a:t>
            </a:r>
          </a:p>
          <a:p>
            <a:pPr marL="0" indent="0">
              <a:buNone/>
            </a:pPr>
            <a:r>
              <a:rPr lang="en-GB" dirty="0"/>
              <a:t>Size/bytes = width x height x (</a:t>
            </a:r>
            <a:r>
              <a:rPr lang="en-GB" i="1" dirty="0"/>
              <a:t>n</a:t>
            </a:r>
            <a:r>
              <a:rPr lang="en-GB" dirty="0"/>
              <a:t>/8)</a:t>
            </a:r>
          </a:p>
          <a:p>
            <a:endParaRPr lang="en-GB" dirty="0"/>
          </a:p>
        </p:txBody>
      </p:sp>
    </p:spTree>
    <p:extLst>
      <p:ext uri="{BB962C8B-B14F-4D97-AF65-F5344CB8AC3E}">
        <p14:creationId xmlns:p14="http://schemas.microsoft.com/office/powerpoint/2010/main" val="25097397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Exercises</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200" y="1825625"/>
            <a:ext cx="7225145" cy="4667250"/>
          </a:xfrm>
        </p:spPr>
        <p:txBody>
          <a:bodyPr>
            <a:normAutofit/>
          </a:bodyPr>
          <a:lstStyle/>
          <a:p>
            <a:r>
              <a:rPr lang="en-GB" dirty="0"/>
              <a:t>Draw a simple black and white design on a bitmap </a:t>
            </a:r>
          </a:p>
          <a:p>
            <a:pPr lvl="1"/>
            <a:r>
              <a:rPr lang="en-GB" dirty="0"/>
              <a:t>See the faces as an example</a:t>
            </a:r>
          </a:p>
          <a:p>
            <a:r>
              <a:rPr lang="en-GB" dirty="0"/>
              <a:t>Zoom into the pixels of three images and record how much you need to zoom into them to see the pixel level</a:t>
            </a:r>
          </a:p>
          <a:p>
            <a:r>
              <a:rPr lang="en-GB" dirty="0"/>
              <a:t>Calculate the amount of storage needed for that image</a:t>
            </a:r>
          </a:p>
          <a:p>
            <a:endParaRPr lang="en-GB" dirty="0"/>
          </a:p>
        </p:txBody>
      </p:sp>
    </p:spTree>
    <p:extLst>
      <p:ext uri="{BB962C8B-B14F-4D97-AF65-F5344CB8AC3E}">
        <p14:creationId xmlns:p14="http://schemas.microsoft.com/office/powerpoint/2010/main" val="16685733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Answers</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200" y="1825625"/>
            <a:ext cx="7225145" cy="4667250"/>
          </a:xfrm>
        </p:spPr>
        <p:txBody>
          <a:bodyPr>
            <a:normAutofit/>
          </a:bodyPr>
          <a:lstStyle/>
          <a:p>
            <a:r>
              <a:rPr lang="en-GB" dirty="0"/>
              <a:t>Draw a simple black and white design on a bitmap </a:t>
            </a:r>
          </a:p>
          <a:p>
            <a:pPr lvl="1"/>
            <a:r>
              <a:rPr lang="en-GB" dirty="0"/>
              <a:t>See the faces as an example</a:t>
            </a:r>
          </a:p>
          <a:p>
            <a:r>
              <a:rPr lang="en-GB" dirty="0"/>
              <a:t>Zoom into the pixels of three images and record how much you need to zoom into them to see the pixel level</a:t>
            </a:r>
          </a:p>
          <a:p>
            <a:r>
              <a:rPr lang="en-GB" dirty="0"/>
              <a:t>Calculate the amount of storage needed for that image - Size/bytes = width x height x (</a:t>
            </a:r>
            <a:r>
              <a:rPr lang="en-GB" i="1" dirty="0"/>
              <a:t>n</a:t>
            </a:r>
            <a:r>
              <a:rPr lang="en-GB" dirty="0"/>
              <a:t>/8)</a:t>
            </a:r>
          </a:p>
          <a:p>
            <a:endParaRPr lang="en-GB" dirty="0"/>
          </a:p>
          <a:p>
            <a:endParaRPr lang="en-GB" dirty="0"/>
          </a:p>
        </p:txBody>
      </p:sp>
    </p:spTree>
    <p:extLst>
      <p:ext uri="{BB962C8B-B14F-4D97-AF65-F5344CB8AC3E}">
        <p14:creationId xmlns:p14="http://schemas.microsoft.com/office/powerpoint/2010/main" val="12033785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lstStyle/>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Define key terms </a:t>
            </a:r>
            <a:r>
              <a:rPr lang="en-GB" sz="1800" dirty="0" err="1">
                <a:solidFill>
                  <a:srgbClr val="000000"/>
                </a:solidFill>
                <a:effectLst/>
                <a:latin typeface="Arial" panose="020B0604020202020204" pitchFamily="34" charset="0"/>
                <a:ea typeface="Times New Roman" panose="02020603050405020304" pitchFamily="18" charset="0"/>
              </a:rPr>
              <a:t>eg</a:t>
            </a:r>
            <a:r>
              <a:rPr lang="en-GB" sz="1800" dirty="0">
                <a:solidFill>
                  <a:srgbClr val="000000"/>
                </a:solidFill>
                <a:effectLst/>
                <a:latin typeface="Arial" panose="020B0604020202020204" pitchFamily="34" charset="0"/>
                <a:ea typeface="Times New Roman" panose="02020603050405020304" pitchFamily="18" charset="0"/>
              </a:rPr>
              <a:t> pixel, colour depth.</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Calculate file sizes for bitmap images.</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60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Convert between an image and binary and vice-versa.</a:t>
            </a:r>
            <a:endParaRPr lang="en-GB" sz="18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GB" dirty="0"/>
          </a:p>
        </p:txBody>
      </p:sp>
    </p:spTree>
    <p:extLst>
      <p:ext uri="{BB962C8B-B14F-4D97-AF65-F5344CB8AC3E}">
        <p14:creationId xmlns:p14="http://schemas.microsoft.com/office/powerpoint/2010/main" val="127189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E1EB82-65AD-DC4E-8D33-AFCDD6335722}"/>
              </a:ext>
            </a:extLst>
          </p:cNvPr>
          <p:cNvSpPr txBox="1"/>
          <p:nvPr/>
        </p:nvSpPr>
        <p:spPr>
          <a:xfrm>
            <a:off x="5176826" y="3044279"/>
            <a:ext cx="1632178" cy="769441"/>
          </a:xfrm>
          <a:prstGeom prst="rect">
            <a:avLst/>
          </a:prstGeom>
          <a:noFill/>
        </p:spPr>
        <p:txBody>
          <a:bodyPr wrap="none" rtlCol="0">
            <a:spAutoFit/>
          </a:bodyPr>
          <a:lstStyle/>
          <a:p>
            <a:r>
              <a:rPr lang="en-GB" sz="4400" dirty="0"/>
              <a:t>Sound</a:t>
            </a:r>
          </a:p>
        </p:txBody>
      </p:sp>
      <p:pic>
        <p:nvPicPr>
          <p:cNvPr id="3" name="Picture 2" descr="A picture containing plant&#10;&#10;Description automatically generated">
            <a:extLst>
              <a:ext uri="{FF2B5EF4-FFF2-40B4-BE49-F238E27FC236}">
                <a16:creationId xmlns:a16="http://schemas.microsoft.com/office/drawing/2014/main" id="{2AFA7AC4-E644-1C49-9EC7-A2988545CDD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341704" y="957631"/>
            <a:ext cx="4495248" cy="1874614"/>
          </a:xfrm>
          <a:prstGeom prst="rect">
            <a:avLst/>
          </a:prstGeom>
        </p:spPr>
      </p:pic>
    </p:spTree>
    <p:extLst>
      <p:ext uri="{BB962C8B-B14F-4D97-AF65-F5344CB8AC3E}">
        <p14:creationId xmlns:p14="http://schemas.microsoft.com/office/powerpoint/2010/main" val="35417314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lstStyle/>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Understand the difference between analogue and digital.</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recognise analogue and digital quantities.</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explain how sample rate and sample resolution affect sample quality and file size.</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60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calculate file sizes for sound files.</a:t>
            </a:r>
            <a:endParaRPr lang="en-GB" sz="18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GB" dirty="0"/>
          </a:p>
        </p:txBody>
      </p:sp>
    </p:spTree>
    <p:extLst>
      <p:ext uri="{BB962C8B-B14F-4D97-AF65-F5344CB8AC3E}">
        <p14:creationId xmlns:p14="http://schemas.microsoft.com/office/powerpoint/2010/main" val="38613709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Analogue and digital</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200" y="1825625"/>
            <a:ext cx="7205870" cy="4667250"/>
          </a:xfrm>
        </p:spPr>
        <p:txBody>
          <a:bodyPr>
            <a:normAutofit/>
          </a:bodyPr>
          <a:lstStyle/>
          <a:p>
            <a:r>
              <a:rPr lang="en-GB" dirty="0"/>
              <a:t>Analogue uses constantly changing “sound waves” to represent sound</a:t>
            </a:r>
          </a:p>
          <a:p>
            <a:pPr lvl="1"/>
            <a:r>
              <a:rPr lang="en-GB" dirty="0"/>
              <a:t>Continuously changing amplitude</a:t>
            </a:r>
          </a:p>
          <a:p>
            <a:r>
              <a:rPr lang="en-GB" dirty="0"/>
              <a:t>Can be interfered with</a:t>
            </a:r>
          </a:p>
          <a:p>
            <a:r>
              <a:rPr lang="en-GB" dirty="0" err="1"/>
              <a:t>Continous</a:t>
            </a:r>
            <a:r>
              <a:rPr lang="en-GB" dirty="0"/>
              <a:t> values</a:t>
            </a:r>
          </a:p>
          <a:p>
            <a:endParaRPr lang="en-GB" dirty="0"/>
          </a:p>
          <a:p>
            <a:r>
              <a:rPr lang="en-GB" dirty="0"/>
              <a:t>Digital tries to capture this into standalone units (0/1)</a:t>
            </a:r>
          </a:p>
          <a:p>
            <a:r>
              <a:rPr lang="en-GB" dirty="0"/>
              <a:t>Discrete values</a:t>
            </a:r>
          </a:p>
          <a:p>
            <a:endParaRPr lang="en-GB" dirty="0"/>
          </a:p>
        </p:txBody>
      </p:sp>
      <p:pic>
        <p:nvPicPr>
          <p:cNvPr id="4" name="Picture 3" descr="Waves crashing on rocks&#10;&#10;Description automatically generated with low confidence">
            <a:extLst>
              <a:ext uri="{FF2B5EF4-FFF2-40B4-BE49-F238E27FC236}">
                <a16:creationId xmlns:a16="http://schemas.microsoft.com/office/drawing/2014/main" id="{25B0F8D3-EF03-6A46-85FF-1F42CBA7CED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82608" y="1825625"/>
            <a:ext cx="2859157" cy="1906104"/>
          </a:xfrm>
          <a:prstGeom prst="rect">
            <a:avLst/>
          </a:prstGeom>
        </p:spPr>
      </p:pic>
      <p:pic>
        <p:nvPicPr>
          <p:cNvPr id="10" name="Picture 9" descr="A picture containing bottle&#10;&#10;Description automatically generated">
            <a:extLst>
              <a:ext uri="{FF2B5EF4-FFF2-40B4-BE49-F238E27FC236}">
                <a16:creationId xmlns:a16="http://schemas.microsoft.com/office/drawing/2014/main" id="{8A9838DD-D9E3-8645-9574-3050520CD0A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282608" y="3866666"/>
            <a:ext cx="2976216" cy="1488108"/>
          </a:xfrm>
          <a:prstGeom prst="rect">
            <a:avLst/>
          </a:prstGeom>
        </p:spPr>
      </p:pic>
    </p:spTree>
    <p:extLst>
      <p:ext uri="{BB962C8B-B14F-4D97-AF65-F5344CB8AC3E}">
        <p14:creationId xmlns:p14="http://schemas.microsoft.com/office/powerpoint/2010/main" val="39955665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Analogue and digital</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199" y="1825625"/>
            <a:ext cx="9478617" cy="4667250"/>
          </a:xfrm>
        </p:spPr>
        <p:txBody>
          <a:bodyPr>
            <a:normAutofit/>
          </a:bodyPr>
          <a:lstStyle/>
          <a:p>
            <a:r>
              <a:rPr lang="en-GB" dirty="0"/>
              <a:t>Digital is easy to copy and transfer</a:t>
            </a:r>
          </a:p>
          <a:p>
            <a:r>
              <a:rPr lang="en-GB" dirty="0"/>
              <a:t>Convert analogue to digital via sampling, stores to bits</a:t>
            </a:r>
          </a:p>
          <a:p>
            <a:pPr lvl="1"/>
            <a:r>
              <a:rPr lang="en-GB" dirty="0"/>
              <a:t>Snapshots of sound</a:t>
            </a:r>
          </a:p>
          <a:p>
            <a:r>
              <a:rPr lang="en-GB" dirty="0"/>
              <a:t>Higher the sampling rate the better the sound quality</a:t>
            </a:r>
          </a:p>
          <a:p>
            <a:r>
              <a:rPr lang="en-GB" dirty="0"/>
              <a:t>The number of bits we record per sample also improves quality</a:t>
            </a:r>
          </a:p>
          <a:p>
            <a:r>
              <a:rPr lang="en-GB" dirty="0"/>
              <a:t>Sampling frequency is in hertz</a:t>
            </a:r>
          </a:p>
          <a:p>
            <a:r>
              <a:rPr lang="en-GB" dirty="0"/>
              <a:t>File size /bytes = (sampling frequency * bit depth * length) / 8</a:t>
            </a:r>
          </a:p>
          <a:p>
            <a:endParaRPr lang="en-GB" dirty="0"/>
          </a:p>
          <a:p>
            <a:endParaRPr lang="en-GB" dirty="0"/>
          </a:p>
        </p:txBody>
      </p:sp>
      <p:sp>
        <p:nvSpPr>
          <p:cNvPr id="7" name="TextBox 6">
            <a:extLst>
              <a:ext uri="{FF2B5EF4-FFF2-40B4-BE49-F238E27FC236}">
                <a16:creationId xmlns:a16="http://schemas.microsoft.com/office/drawing/2014/main" id="{D0B1511A-2FC1-CF4E-8CDF-B0102E65ADDE}"/>
              </a:ext>
            </a:extLst>
          </p:cNvPr>
          <p:cNvSpPr txBox="1"/>
          <p:nvPr/>
        </p:nvSpPr>
        <p:spPr>
          <a:xfrm>
            <a:off x="1875183" y="5938877"/>
            <a:ext cx="6096000" cy="369332"/>
          </a:xfrm>
          <a:prstGeom prst="rect">
            <a:avLst/>
          </a:prstGeom>
          <a:noFill/>
        </p:spPr>
        <p:txBody>
          <a:bodyPr wrap="square">
            <a:spAutoFit/>
          </a:bodyPr>
          <a:lstStyle/>
          <a:p>
            <a:r>
              <a:rPr lang="en-GB" dirty="0"/>
              <a:t>https://</a:t>
            </a:r>
            <a:r>
              <a:rPr lang="en-GB" dirty="0" err="1"/>
              <a:t>www.youtube.com</a:t>
            </a:r>
            <a:r>
              <a:rPr lang="en-GB" dirty="0"/>
              <a:t>/</a:t>
            </a:r>
            <a:r>
              <a:rPr lang="en-GB" dirty="0" err="1"/>
              <a:t>watch?v</a:t>
            </a:r>
            <a:r>
              <a:rPr lang="en-GB" dirty="0"/>
              <a:t>=hRhVb6iRArg</a:t>
            </a:r>
          </a:p>
        </p:txBody>
      </p:sp>
      <p:pic>
        <p:nvPicPr>
          <p:cNvPr id="1026" name="Picture 2" descr="'Britain's worst' Elvis Presley impersonator snubbed from a tribute act  competition - because he's so bad.">
            <a:extLst>
              <a:ext uri="{FF2B5EF4-FFF2-40B4-BE49-F238E27FC236}">
                <a16:creationId xmlns:a16="http://schemas.microsoft.com/office/drawing/2014/main" id="{BB08F1A9-9D57-5247-9D9B-54405861B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7279" y="1399791"/>
            <a:ext cx="2398643" cy="17989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in a striped shirt&#10;&#10;Description automatically generated with medium confidence">
            <a:extLst>
              <a:ext uri="{FF2B5EF4-FFF2-40B4-BE49-F238E27FC236}">
                <a16:creationId xmlns:a16="http://schemas.microsoft.com/office/drawing/2014/main" id="{2CC002AD-6039-B747-A778-429F88B57F0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146472" y="3659227"/>
            <a:ext cx="1949450" cy="2279650"/>
          </a:xfrm>
          <a:prstGeom prst="rect">
            <a:avLst/>
          </a:prstGeom>
        </p:spPr>
      </p:pic>
      <p:sp>
        <p:nvSpPr>
          <p:cNvPr id="13" name="TextBox 12">
            <a:extLst>
              <a:ext uri="{FF2B5EF4-FFF2-40B4-BE49-F238E27FC236}">
                <a16:creationId xmlns:a16="http://schemas.microsoft.com/office/drawing/2014/main" id="{43A3CB78-B12A-1C49-91DF-E672608DB471}"/>
              </a:ext>
            </a:extLst>
          </p:cNvPr>
          <p:cNvSpPr txBox="1"/>
          <p:nvPr/>
        </p:nvSpPr>
        <p:spPr>
          <a:xfrm>
            <a:off x="1875183" y="6415916"/>
            <a:ext cx="6096000" cy="369332"/>
          </a:xfrm>
          <a:prstGeom prst="rect">
            <a:avLst/>
          </a:prstGeom>
          <a:noFill/>
        </p:spPr>
        <p:txBody>
          <a:bodyPr wrap="square">
            <a:spAutoFit/>
          </a:bodyPr>
          <a:lstStyle/>
          <a:p>
            <a:r>
              <a:rPr lang="en-GB" dirty="0"/>
              <a:t>https://</a:t>
            </a:r>
            <a:r>
              <a:rPr lang="en-GB" dirty="0" err="1"/>
              <a:t>www.youtube.com</a:t>
            </a:r>
            <a:r>
              <a:rPr lang="en-GB" dirty="0"/>
              <a:t>/</a:t>
            </a:r>
            <a:r>
              <a:rPr lang="en-GB" dirty="0" err="1"/>
              <a:t>watch?v</a:t>
            </a:r>
            <a:r>
              <a:rPr lang="en-GB" dirty="0"/>
              <a:t>=cp9tNW_g8p0</a:t>
            </a:r>
          </a:p>
        </p:txBody>
      </p:sp>
    </p:spTree>
    <p:extLst>
      <p:ext uri="{BB962C8B-B14F-4D97-AF65-F5344CB8AC3E}">
        <p14:creationId xmlns:p14="http://schemas.microsoft.com/office/powerpoint/2010/main" val="512701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0B1F2-97D1-E94C-AF41-A465644E5FEB}"/>
              </a:ext>
            </a:extLst>
          </p:cNvPr>
          <p:cNvSpPr>
            <a:spLocks noGrp="1"/>
          </p:cNvSpPr>
          <p:nvPr>
            <p:ph type="title"/>
          </p:nvPr>
        </p:nvSpPr>
        <p:spPr/>
        <p:txBody>
          <a:bodyPr/>
          <a:lstStyle/>
          <a:p>
            <a:r>
              <a:rPr lang="en-GB" dirty="0"/>
              <a:t>Exercises</a:t>
            </a:r>
          </a:p>
        </p:txBody>
      </p:sp>
      <p:sp>
        <p:nvSpPr>
          <p:cNvPr id="3" name="Content Placeholder 2">
            <a:extLst>
              <a:ext uri="{FF2B5EF4-FFF2-40B4-BE49-F238E27FC236}">
                <a16:creationId xmlns:a16="http://schemas.microsoft.com/office/drawing/2014/main" id="{42370361-9F58-014D-9811-D342F0EA8D63}"/>
              </a:ext>
            </a:extLst>
          </p:cNvPr>
          <p:cNvSpPr>
            <a:spLocks noGrp="1"/>
          </p:cNvSpPr>
          <p:nvPr>
            <p:ph idx="1"/>
          </p:nvPr>
        </p:nvSpPr>
        <p:spPr/>
        <p:txBody>
          <a:bodyPr/>
          <a:lstStyle/>
          <a:p>
            <a:r>
              <a:rPr lang="en-GB" dirty="0">
                <a:hlinkClick r:id="rId2"/>
              </a:rPr>
              <a:t>https://learningnetwork.cisco.com/s/binary-game</a:t>
            </a:r>
            <a:endParaRPr lang="en-GB" dirty="0"/>
          </a:p>
          <a:p>
            <a:r>
              <a:rPr lang="en-GB" dirty="0"/>
              <a:t>Convert the numbers the following numbers to decimal:</a:t>
            </a:r>
          </a:p>
          <a:p>
            <a:pPr lvl="1"/>
            <a:r>
              <a:rPr lang="en-GB" dirty="0"/>
              <a:t>01001110</a:t>
            </a:r>
          </a:p>
          <a:p>
            <a:pPr lvl="1"/>
            <a:r>
              <a:rPr lang="en-GB" dirty="0"/>
              <a:t>10010010</a:t>
            </a:r>
          </a:p>
          <a:p>
            <a:pPr lvl="1"/>
            <a:r>
              <a:rPr lang="en-GB" dirty="0"/>
              <a:t>11110000</a:t>
            </a:r>
          </a:p>
          <a:p>
            <a:r>
              <a:rPr lang="en-GB" dirty="0"/>
              <a:t>Convert the following numbers to binary</a:t>
            </a:r>
          </a:p>
          <a:p>
            <a:pPr lvl="1"/>
            <a:r>
              <a:rPr lang="en-GB" dirty="0"/>
              <a:t>84</a:t>
            </a:r>
          </a:p>
          <a:p>
            <a:pPr lvl="1"/>
            <a:r>
              <a:rPr lang="en-GB" dirty="0"/>
              <a:t>64</a:t>
            </a:r>
          </a:p>
          <a:p>
            <a:pPr lvl="1"/>
            <a:r>
              <a:rPr lang="en-GB" dirty="0"/>
              <a:t>32</a:t>
            </a:r>
          </a:p>
          <a:p>
            <a:pPr lvl="1"/>
            <a:r>
              <a:rPr lang="en-GB" dirty="0"/>
              <a:t>255</a:t>
            </a:r>
          </a:p>
        </p:txBody>
      </p:sp>
    </p:spTree>
    <p:extLst>
      <p:ext uri="{BB962C8B-B14F-4D97-AF65-F5344CB8AC3E}">
        <p14:creationId xmlns:p14="http://schemas.microsoft.com/office/powerpoint/2010/main" val="42221527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Exercises</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200" y="1825625"/>
            <a:ext cx="7225145" cy="4667250"/>
          </a:xfrm>
        </p:spPr>
        <p:txBody>
          <a:bodyPr>
            <a:noAutofit/>
          </a:bodyPr>
          <a:lstStyle/>
          <a:p>
            <a:r>
              <a:rPr lang="en-GB" sz="2400" dirty="0"/>
              <a:t>Calculate the size of a twenty second long song that is recorded at 8000 hertz and a 16-bit depth </a:t>
            </a:r>
          </a:p>
          <a:p>
            <a:r>
              <a:rPr lang="en-GB" sz="2400" dirty="0"/>
              <a:t>Describe why sound must be converted to digital format before it can be stored? </a:t>
            </a:r>
          </a:p>
          <a:p>
            <a:r>
              <a:rPr lang="en-GB" sz="2400" dirty="0"/>
              <a:t>The sound engineer currently uses a sample resolution of 4 bits which enables a sample to be stored as one of 16 different bit patterns. She wants to increase the number of bit patterns available from 16 to 32. What is the minimum sample resolution (in bits) she can choose that will allow her to do this? </a:t>
            </a:r>
          </a:p>
          <a:p>
            <a:r>
              <a:rPr lang="en-GB" sz="2400" dirty="0"/>
              <a:t>What are the effects of </a:t>
            </a:r>
            <a:r>
              <a:rPr lang="en-GB" sz="2400" dirty="0">
                <a:effectLst/>
              </a:rPr>
              <a:t>increasing the sampling rate?</a:t>
            </a:r>
            <a:endParaRPr lang="en-GB" sz="2400" dirty="0"/>
          </a:p>
          <a:p>
            <a:endParaRPr lang="en-GB" sz="2400" dirty="0"/>
          </a:p>
        </p:txBody>
      </p:sp>
      <p:pic>
        <p:nvPicPr>
          <p:cNvPr id="4098" name="Picture 2" descr="Sound Engineers Scheme | EBU">
            <a:extLst>
              <a:ext uri="{FF2B5EF4-FFF2-40B4-BE49-F238E27FC236}">
                <a16:creationId xmlns:a16="http://schemas.microsoft.com/office/drawing/2014/main" id="{AF3F5AAC-079C-3144-AA0F-69E2EB1E9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1640" y="2603548"/>
            <a:ext cx="3462180" cy="1650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9467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Answers</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200" y="1825625"/>
            <a:ext cx="7225145" cy="4667250"/>
          </a:xfrm>
        </p:spPr>
        <p:txBody>
          <a:bodyPr>
            <a:noAutofit/>
          </a:bodyPr>
          <a:lstStyle/>
          <a:p>
            <a:r>
              <a:rPr lang="en-GB" sz="2000" dirty="0"/>
              <a:t>Calculate the size of a twenty second long song that is recorded at 8000 hertz and a 16-bit depth - 320000 bytes</a:t>
            </a:r>
          </a:p>
          <a:p>
            <a:r>
              <a:rPr lang="en-GB" sz="2000" dirty="0"/>
              <a:t>Describe why sound must be converted to digital format before it can be stored? Computers use binary, discrete, digital values, whereas sound is analogue/continuous</a:t>
            </a:r>
          </a:p>
          <a:p>
            <a:r>
              <a:rPr lang="en-GB" sz="2000" dirty="0"/>
              <a:t>The sound engineer currently uses a sample resolution of 4 bits which enables a sample to be stored as one of 16 different bit patterns. She wants to increase the number of bit patterns available from 16 to 32. What is the minimum sample resolution (in bits) she can choose that will allow her to do this? – 5-bits</a:t>
            </a:r>
          </a:p>
          <a:p>
            <a:r>
              <a:rPr lang="en-GB" sz="2000" dirty="0"/>
              <a:t>What are the effects of </a:t>
            </a:r>
            <a:r>
              <a:rPr lang="en-GB" sz="2000" dirty="0">
                <a:effectLst/>
              </a:rPr>
              <a:t>increasing the sampling rate? - Increased quality and file size</a:t>
            </a:r>
            <a:endParaRPr lang="en-GB" sz="2000" dirty="0"/>
          </a:p>
          <a:p>
            <a:endParaRPr lang="en-GB" sz="2000" dirty="0"/>
          </a:p>
          <a:p>
            <a:endParaRPr lang="en-GB" sz="2000" dirty="0"/>
          </a:p>
        </p:txBody>
      </p:sp>
      <p:pic>
        <p:nvPicPr>
          <p:cNvPr id="4" name="Picture 2" descr="Sound Engineers Scheme | EBU">
            <a:extLst>
              <a:ext uri="{FF2B5EF4-FFF2-40B4-BE49-F238E27FC236}">
                <a16:creationId xmlns:a16="http://schemas.microsoft.com/office/drawing/2014/main" id="{9BD5CC8E-F9E5-5048-9962-ECB0F2A29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1640" y="2603548"/>
            <a:ext cx="3462180" cy="1650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3919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lstStyle/>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Understand the difference between analogue and digital.</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recognise analogue and digital quantities.</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explain how sample rate and sample resolution affect sample quality and file size.</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60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calculate file sizes for sound files.</a:t>
            </a:r>
            <a:endParaRPr lang="en-GB" sz="18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GB" dirty="0"/>
          </a:p>
        </p:txBody>
      </p:sp>
    </p:spTree>
    <p:extLst>
      <p:ext uri="{BB962C8B-B14F-4D97-AF65-F5344CB8AC3E}">
        <p14:creationId xmlns:p14="http://schemas.microsoft.com/office/powerpoint/2010/main" val="19433412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E1EB82-65AD-DC4E-8D33-AFCDD6335722}"/>
              </a:ext>
            </a:extLst>
          </p:cNvPr>
          <p:cNvSpPr txBox="1"/>
          <p:nvPr/>
        </p:nvSpPr>
        <p:spPr>
          <a:xfrm>
            <a:off x="3947912" y="3044279"/>
            <a:ext cx="4296176" cy="769441"/>
          </a:xfrm>
          <a:prstGeom prst="rect">
            <a:avLst/>
          </a:prstGeom>
          <a:noFill/>
        </p:spPr>
        <p:txBody>
          <a:bodyPr wrap="none" rtlCol="0">
            <a:spAutoFit/>
          </a:bodyPr>
          <a:lstStyle/>
          <a:p>
            <a:r>
              <a:rPr lang="en-GB" sz="4400" dirty="0"/>
              <a:t>Data compression</a:t>
            </a:r>
          </a:p>
        </p:txBody>
      </p:sp>
      <p:pic>
        <p:nvPicPr>
          <p:cNvPr id="3" name="Picture 2" descr="A picture containing person, hand, orange&#10;&#10;Description automatically generated">
            <a:extLst>
              <a:ext uri="{FF2B5EF4-FFF2-40B4-BE49-F238E27FC236}">
                <a16:creationId xmlns:a16="http://schemas.microsoft.com/office/drawing/2014/main" id="{B20AC629-5194-F248-9579-3643B1200AF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980755" y="177799"/>
            <a:ext cx="2307958" cy="3635921"/>
          </a:xfrm>
          <a:prstGeom prst="rect">
            <a:avLst/>
          </a:prstGeom>
        </p:spPr>
      </p:pic>
    </p:spTree>
    <p:extLst>
      <p:ext uri="{BB962C8B-B14F-4D97-AF65-F5344CB8AC3E}">
        <p14:creationId xmlns:p14="http://schemas.microsoft.com/office/powerpoint/2010/main" val="6918600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lstStyle/>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Explain what data compression is, and why it’s used.</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decompress data using Huffman coding and calculate how many bits are used compared to using uncompressed ASCII.</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compress/decompress data using RLE.</a:t>
            </a:r>
            <a:endParaRPr lang="en-GB" sz="18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964655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What is data compression?</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200" y="1825625"/>
            <a:ext cx="7205870" cy="4667250"/>
          </a:xfrm>
        </p:spPr>
        <p:txBody>
          <a:bodyPr>
            <a:normAutofit/>
          </a:bodyPr>
          <a:lstStyle/>
          <a:p>
            <a:r>
              <a:rPr lang="en-GB" dirty="0"/>
              <a:t>We can’t physically squeeze “data”</a:t>
            </a:r>
          </a:p>
          <a:p>
            <a:r>
              <a:rPr lang="en-GB" dirty="0"/>
              <a:t>Compression means </a:t>
            </a:r>
            <a:r>
              <a:rPr lang="en-GB" b="1" dirty="0"/>
              <a:t>encoding data to reduce the number of bits / file size</a:t>
            </a:r>
            <a:endParaRPr lang="en-GB" dirty="0"/>
          </a:p>
          <a:p>
            <a:r>
              <a:rPr lang="en-GB" dirty="0"/>
              <a:t>We see this a lot when switching between file formats</a:t>
            </a:r>
          </a:p>
          <a:p>
            <a:pPr marL="0" indent="0">
              <a:buNone/>
            </a:pPr>
            <a:r>
              <a:rPr lang="en-GB" dirty="0"/>
              <a:t>	JPEG &lt; PNG &lt; TIFF</a:t>
            </a:r>
          </a:p>
          <a:p>
            <a:pPr marL="0" indent="0">
              <a:buNone/>
            </a:pPr>
            <a:endParaRPr lang="en-GB" dirty="0"/>
          </a:p>
          <a:p>
            <a:endParaRPr lang="en-GB" dirty="0"/>
          </a:p>
          <a:p>
            <a:endParaRPr lang="en-GB" dirty="0"/>
          </a:p>
        </p:txBody>
      </p:sp>
      <p:pic>
        <p:nvPicPr>
          <p:cNvPr id="2050" name="Picture 2" descr="Shrink Wrapped: ALICE IN WONDERLAND (1951) | Birth.Movies.Death.">
            <a:extLst>
              <a:ext uri="{FF2B5EF4-FFF2-40B4-BE49-F238E27FC236}">
                <a16:creationId xmlns:a16="http://schemas.microsoft.com/office/drawing/2014/main" id="{4120C436-832A-3243-8A92-EA4E0A657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4070" y="2181225"/>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1994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What is data compression?</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200" y="1825625"/>
            <a:ext cx="7205870" cy="4667250"/>
          </a:xfrm>
        </p:spPr>
        <p:txBody>
          <a:bodyPr>
            <a:normAutofit/>
          </a:bodyPr>
          <a:lstStyle/>
          <a:p>
            <a:r>
              <a:rPr lang="en-GB" dirty="0"/>
              <a:t>We can’t physically squeeze “data”</a:t>
            </a:r>
          </a:p>
          <a:p>
            <a:r>
              <a:rPr lang="en-GB" dirty="0"/>
              <a:t>Compression means </a:t>
            </a:r>
            <a:r>
              <a:rPr lang="en-GB" b="1" dirty="0"/>
              <a:t>encoding data to reduce the number of bits / file size</a:t>
            </a:r>
            <a:endParaRPr lang="en-GB" dirty="0"/>
          </a:p>
          <a:p>
            <a:r>
              <a:rPr lang="en-GB" dirty="0"/>
              <a:t>We see this a lot when switching between file formats</a:t>
            </a:r>
          </a:p>
          <a:p>
            <a:pPr marL="0" indent="0">
              <a:buNone/>
            </a:pPr>
            <a:r>
              <a:rPr lang="en-GB" dirty="0"/>
              <a:t>	JPEG &lt; PNG &lt; TIFF</a:t>
            </a:r>
          </a:p>
          <a:p>
            <a:r>
              <a:rPr lang="en-GB" dirty="0"/>
              <a:t>Why do we use compression?</a:t>
            </a:r>
          </a:p>
          <a:p>
            <a:pPr marL="0" indent="0">
              <a:buNone/>
            </a:pPr>
            <a:endParaRPr lang="en-GB" dirty="0"/>
          </a:p>
          <a:p>
            <a:endParaRPr lang="en-GB" dirty="0"/>
          </a:p>
          <a:p>
            <a:endParaRPr lang="en-GB" dirty="0"/>
          </a:p>
        </p:txBody>
      </p:sp>
      <p:pic>
        <p:nvPicPr>
          <p:cNvPr id="2050" name="Picture 2" descr="Shrink Wrapped: ALICE IN WONDERLAND (1951) | Birth.Movies.Death.">
            <a:extLst>
              <a:ext uri="{FF2B5EF4-FFF2-40B4-BE49-F238E27FC236}">
                <a16:creationId xmlns:a16="http://schemas.microsoft.com/office/drawing/2014/main" id="{4120C436-832A-3243-8A92-EA4E0A657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4070" y="2181225"/>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2850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Types of compression</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200" y="1825625"/>
            <a:ext cx="7205870" cy="4667250"/>
          </a:xfrm>
        </p:spPr>
        <p:txBody>
          <a:bodyPr>
            <a:normAutofit/>
          </a:bodyPr>
          <a:lstStyle/>
          <a:p>
            <a:r>
              <a:rPr lang="en-GB" dirty="0"/>
              <a:t>Lossless compression</a:t>
            </a:r>
          </a:p>
          <a:p>
            <a:pPr lvl="1"/>
            <a:r>
              <a:rPr lang="en-GB" b="1" dirty="0"/>
              <a:t>No information is lost when you decompress</a:t>
            </a:r>
          </a:p>
          <a:p>
            <a:pPr lvl="1"/>
            <a:r>
              <a:rPr lang="en-GB" dirty="0"/>
              <a:t>Example: zip compression</a:t>
            </a:r>
          </a:p>
          <a:p>
            <a:pPr lvl="1"/>
            <a:endParaRPr lang="en-GB" dirty="0"/>
          </a:p>
          <a:p>
            <a:r>
              <a:rPr lang="en-GB" dirty="0"/>
              <a:t>Lossy compression</a:t>
            </a:r>
          </a:p>
          <a:p>
            <a:pPr lvl="1"/>
            <a:r>
              <a:rPr lang="en-GB" b="1" dirty="0"/>
              <a:t>Discard some information, much higher compression rate</a:t>
            </a:r>
          </a:p>
          <a:p>
            <a:pPr lvl="1"/>
            <a:r>
              <a:rPr lang="en-GB" b="1" dirty="0"/>
              <a:t>Irreversible</a:t>
            </a:r>
          </a:p>
          <a:p>
            <a:pPr lvl="1"/>
            <a:r>
              <a:rPr lang="en-GB" dirty="0"/>
              <a:t>Example: jpeg compression</a:t>
            </a:r>
          </a:p>
          <a:p>
            <a:pPr marL="0" indent="0">
              <a:buNone/>
            </a:pPr>
            <a:endParaRPr lang="en-GB" dirty="0"/>
          </a:p>
          <a:p>
            <a:endParaRPr lang="en-GB" dirty="0"/>
          </a:p>
          <a:p>
            <a:endParaRPr lang="en-GB" dirty="0"/>
          </a:p>
        </p:txBody>
      </p:sp>
      <p:pic>
        <p:nvPicPr>
          <p:cNvPr id="5" name="Picture 4" descr="A picture containing text, metalware&#10;&#10;Description automatically generated">
            <a:extLst>
              <a:ext uri="{FF2B5EF4-FFF2-40B4-BE49-F238E27FC236}">
                <a16:creationId xmlns:a16="http://schemas.microsoft.com/office/drawing/2014/main" id="{45C6EA6B-7925-8F4A-A133-D495D6CFF41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693275" y="1597777"/>
            <a:ext cx="2277186" cy="2255837"/>
          </a:xfrm>
          <a:prstGeom prst="rect">
            <a:avLst/>
          </a:prstGeom>
        </p:spPr>
      </p:pic>
      <p:pic>
        <p:nvPicPr>
          <p:cNvPr id="9" name="Picture 8" descr="Shape, rectangle&#10;&#10;Description automatically generated">
            <a:extLst>
              <a:ext uri="{FF2B5EF4-FFF2-40B4-BE49-F238E27FC236}">
                <a16:creationId xmlns:a16="http://schemas.microsoft.com/office/drawing/2014/main" id="{0F5651F8-67D0-E043-908B-37219CEF5DF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5400000" flipH="1">
            <a:off x="7064462" y="2019965"/>
            <a:ext cx="2269260" cy="1424884"/>
          </a:xfrm>
          <a:prstGeom prst="rect">
            <a:avLst/>
          </a:prstGeom>
        </p:spPr>
      </p:pic>
      <p:cxnSp>
        <p:nvCxnSpPr>
          <p:cNvPr id="13" name="Straight Arrow Connector 12">
            <a:extLst>
              <a:ext uri="{FF2B5EF4-FFF2-40B4-BE49-F238E27FC236}">
                <a16:creationId xmlns:a16="http://schemas.microsoft.com/office/drawing/2014/main" id="{45F63C26-6904-5646-AB36-FCDDC160D262}"/>
              </a:ext>
            </a:extLst>
          </p:cNvPr>
          <p:cNvCxnSpPr>
            <a:stCxn id="9" idx="0"/>
            <a:endCxn id="5" idx="1"/>
          </p:cNvCxnSpPr>
          <p:nvPr/>
        </p:nvCxnSpPr>
        <p:spPr>
          <a:xfrm flipV="1">
            <a:off x="8911534" y="2725696"/>
            <a:ext cx="781741" cy="671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Video Coding for Machine">
            <a:extLst>
              <a:ext uri="{FF2B5EF4-FFF2-40B4-BE49-F238E27FC236}">
                <a16:creationId xmlns:a16="http://schemas.microsoft.com/office/drawing/2014/main" id="{C37587DC-3520-2246-9E95-E3C4C41AD5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1250" r="66549"/>
          <a:stretch/>
        </p:blipFill>
        <p:spPr bwMode="auto">
          <a:xfrm>
            <a:off x="7695167" y="4449469"/>
            <a:ext cx="3658633" cy="217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4611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Run Length Encoding (RLE)</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199" y="1825625"/>
            <a:ext cx="9990221" cy="4667250"/>
          </a:xfrm>
        </p:spPr>
        <p:txBody>
          <a:bodyPr>
            <a:normAutofit/>
          </a:bodyPr>
          <a:lstStyle/>
          <a:p>
            <a:r>
              <a:rPr lang="en-GB" dirty="0"/>
              <a:t>Simple lossless compression algorithm</a:t>
            </a:r>
          </a:p>
          <a:p>
            <a:r>
              <a:rPr lang="en-GB" dirty="0"/>
              <a:t>Works well with repetitive data</a:t>
            </a:r>
          </a:p>
          <a:p>
            <a:endParaRPr lang="en-GB" dirty="0"/>
          </a:p>
          <a:p>
            <a:pPr marL="0" indent="0">
              <a:buNone/>
            </a:pPr>
            <a:endParaRPr lang="en-GB" dirty="0"/>
          </a:p>
          <a:p>
            <a:endParaRPr lang="en-GB" dirty="0"/>
          </a:p>
        </p:txBody>
      </p:sp>
    </p:spTree>
    <p:extLst>
      <p:ext uri="{BB962C8B-B14F-4D97-AF65-F5344CB8AC3E}">
        <p14:creationId xmlns:p14="http://schemas.microsoft.com/office/powerpoint/2010/main" val="12364192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Run Length Encoding (RLE)</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199" y="1825625"/>
            <a:ext cx="9990221" cy="4667250"/>
          </a:xfrm>
        </p:spPr>
        <p:txBody>
          <a:bodyPr>
            <a:normAutofit/>
          </a:bodyPr>
          <a:lstStyle/>
          <a:p>
            <a:r>
              <a:rPr lang="en-GB" dirty="0"/>
              <a:t>Simple lossless compression algorithm</a:t>
            </a:r>
          </a:p>
          <a:p>
            <a:r>
              <a:rPr lang="en-GB" dirty="0"/>
              <a:t>Works well with repetitive data</a:t>
            </a:r>
          </a:p>
          <a:p>
            <a:r>
              <a:rPr lang="en-GB" dirty="0"/>
              <a:t>Replace runs of characters with a single character and followed the repeat length </a:t>
            </a:r>
          </a:p>
          <a:p>
            <a:endParaRPr lang="en-GB" dirty="0"/>
          </a:p>
          <a:p>
            <a:pPr marL="0" indent="0">
              <a:buNone/>
            </a:pPr>
            <a:endParaRPr lang="en-GB" dirty="0"/>
          </a:p>
          <a:p>
            <a:endParaRPr lang="en-GB" dirty="0"/>
          </a:p>
          <a:p>
            <a:r>
              <a:rPr lang="en-GB" dirty="0"/>
              <a:t>Compression rate = 13-10 / 13 x 100 = 3/13 x 100 = 23%</a:t>
            </a:r>
          </a:p>
        </p:txBody>
      </p:sp>
      <p:graphicFrame>
        <p:nvGraphicFramePr>
          <p:cNvPr id="3" name="Table 3">
            <a:extLst>
              <a:ext uri="{FF2B5EF4-FFF2-40B4-BE49-F238E27FC236}">
                <a16:creationId xmlns:a16="http://schemas.microsoft.com/office/drawing/2014/main" id="{A5344ADA-2425-8A46-81E3-2D1AE756F549}"/>
              </a:ext>
            </a:extLst>
          </p:cNvPr>
          <p:cNvGraphicFramePr>
            <a:graphicFrameLocks noGrp="1"/>
          </p:cNvGraphicFramePr>
          <p:nvPr/>
        </p:nvGraphicFramePr>
        <p:xfrm>
          <a:off x="2032000" y="3943671"/>
          <a:ext cx="8127990" cy="370840"/>
        </p:xfrm>
        <a:graphic>
          <a:graphicData uri="http://schemas.openxmlformats.org/drawingml/2006/table">
            <a:tbl>
              <a:tblPr firstRow="1" bandRow="1">
                <a:tableStyleId>{5C22544A-7EE6-4342-B048-85BDC9FD1C3A}</a:tableStyleId>
              </a:tblPr>
              <a:tblGrid>
                <a:gridCol w="625230">
                  <a:extLst>
                    <a:ext uri="{9D8B030D-6E8A-4147-A177-3AD203B41FA5}">
                      <a16:colId xmlns:a16="http://schemas.microsoft.com/office/drawing/2014/main" val="1299816577"/>
                    </a:ext>
                  </a:extLst>
                </a:gridCol>
                <a:gridCol w="625230">
                  <a:extLst>
                    <a:ext uri="{9D8B030D-6E8A-4147-A177-3AD203B41FA5}">
                      <a16:colId xmlns:a16="http://schemas.microsoft.com/office/drawing/2014/main" val="2007457456"/>
                    </a:ext>
                  </a:extLst>
                </a:gridCol>
                <a:gridCol w="625230">
                  <a:extLst>
                    <a:ext uri="{9D8B030D-6E8A-4147-A177-3AD203B41FA5}">
                      <a16:colId xmlns:a16="http://schemas.microsoft.com/office/drawing/2014/main" val="3716973406"/>
                    </a:ext>
                  </a:extLst>
                </a:gridCol>
                <a:gridCol w="625230">
                  <a:extLst>
                    <a:ext uri="{9D8B030D-6E8A-4147-A177-3AD203B41FA5}">
                      <a16:colId xmlns:a16="http://schemas.microsoft.com/office/drawing/2014/main" val="1110995609"/>
                    </a:ext>
                  </a:extLst>
                </a:gridCol>
                <a:gridCol w="625230">
                  <a:extLst>
                    <a:ext uri="{9D8B030D-6E8A-4147-A177-3AD203B41FA5}">
                      <a16:colId xmlns:a16="http://schemas.microsoft.com/office/drawing/2014/main" val="2832914331"/>
                    </a:ext>
                  </a:extLst>
                </a:gridCol>
                <a:gridCol w="625230">
                  <a:extLst>
                    <a:ext uri="{9D8B030D-6E8A-4147-A177-3AD203B41FA5}">
                      <a16:colId xmlns:a16="http://schemas.microsoft.com/office/drawing/2014/main" val="478014972"/>
                    </a:ext>
                  </a:extLst>
                </a:gridCol>
                <a:gridCol w="625230">
                  <a:extLst>
                    <a:ext uri="{9D8B030D-6E8A-4147-A177-3AD203B41FA5}">
                      <a16:colId xmlns:a16="http://schemas.microsoft.com/office/drawing/2014/main" val="2044882385"/>
                    </a:ext>
                  </a:extLst>
                </a:gridCol>
                <a:gridCol w="625230">
                  <a:extLst>
                    <a:ext uri="{9D8B030D-6E8A-4147-A177-3AD203B41FA5}">
                      <a16:colId xmlns:a16="http://schemas.microsoft.com/office/drawing/2014/main" val="4021946518"/>
                    </a:ext>
                  </a:extLst>
                </a:gridCol>
                <a:gridCol w="625230">
                  <a:extLst>
                    <a:ext uri="{9D8B030D-6E8A-4147-A177-3AD203B41FA5}">
                      <a16:colId xmlns:a16="http://schemas.microsoft.com/office/drawing/2014/main" val="2686287438"/>
                    </a:ext>
                  </a:extLst>
                </a:gridCol>
                <a:gridCol w="625230">
                  <a:extLst>
                    <a:ext uri="{9D8B030D-6E8A-4147-A177-3AD203B41FA5}">
                      <a16:colId xmlns:a16="http://schemas.microsoft.com/office/drawing/2014/main" val="3744047003"/>
                    </a:ext>
                  </a:extLst>
                </a:gridCol>
                <a:gridCol w="625230">
                  <a:extLst>
                    <a:ext uri="{9D8B030D-6E8A-4147-A177-3AD203B41FA5}">
                      <a16:colId xmlns:a16="http://schemas.microsoft.com/office/drawing/2014/main" val="3625349511"/>
                    </a:ext>
                  </a:extLst>
                </a:gridCol>
                <a:gridCol w="625230">
                  <a:extLst>
                    <a:ext uri="{9D8B030D-6E8A-4147-A177-3AD203B41FA5}">
                      <a16:colId xmlns:a16="http://schemas.microsoft.com/office/drawing/2014/main" val="2755161871"/>
                    </a:ext>
                  </a:extLst>
                </a:gridCol>
                <a:gridCol w="625230">
                  <a:extLst>
                    <a:ext uri="{9D8B030D-6E8A-4147-A177-3AD203B41FA5}">
                      <a16:colId xmlns:a16="http://schemas.microsoft.com/office/drawing/2014/main" val="1412599940"/>
                    </a:ext>
                  </a:extLst>
                </a:gridCol>
              </a:tblGrid>
              <a:tr h="370840">
                <a:tc>
                  <a:txBody>
                    <a:bodyPr/>
                    <a:lstStyle/>
                    <a:p>
                      <a:r>
                        <a:rPr lang="en-GB"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3216235"/>
                  </a:ext>
                </a:extLst>
              </a:tr>
            </a:tbl>
          </a:graphicData>
        </a:graphic>
      </p:graphicFrame>
      <p:sp>
        <p:nvSpPr>
          <p:cNvPr id="4" name="TextBox 3">
            <a:extLst>
              <a:ext uri="{FF2B5EF4-FFF2-40B4-BE49-F238E27FC236}">
                <a16:creationId xmlns:a16="http://schemas.microsoft.com/office/drawing/2014/main" id="{AE9135DD-11C0-554C-803D-920446397522}"/>
              </a:ext>
            </a:extLst>
          </p:cNvPr>
          <p:cNvSpPr txBox="1"/>
          <p:nvPr/>
        </p:nvSpPr>
        <p:spPr>
          <a:xfrm>
            <a:off x="10376545" y="3943671"/>
            <a:ext cx="977255" cy="369332"/>
          </a:xfrm>
          <a:prstGeom prst="rect">
            <a:avLst/>
          </a:prstGeom>
          <a:noFill/>
        </p:spPr>
        <p:txBody>
          <a:bodyPr wrap="none" rtlCol="0">
            <a:spAutoFit/>
          </a:bodyPr>
          <a:lstStyle/>
          <a:p>
            <a:r>
              <a:rPr lang="en-GB" dirty="0"/>
              <a:t>13 bytes</a:t>
            </a:r>
          </a:p>
        </p:txBody>
      </p:sp>
      <p:graphicFrame>
        <p:nvGraphicFramePr>
          <p:cNvPr id="10" name="Table 3">
            <a:extLst>
              <a:ext uri="{FF2B5EF4-FFF2-40B4-BE49-F238E27FC236}">
                <a16:creationId xmlns:a16="http://schemas.microsoft.com/office/drawing/2014/main" id="{8EA2FBF8-7EEF-9C45-9855-FFF5F6AD8C38}"/>
              </a:ext>
            </a:extLst>
          </p:cNvPr>
          <p:cNvGraphicFramePr>
            <a:graphicFrameLocks noGrp="1"/>
          </p:cNvGraphicFramePr>
          <p:nvPr/>
        </p:nvGraphicFramePr>
        <p:xfrm>
          <a:off x="2031990" y="4488501"/>
          <a:ext cx="8127990" cy="370840"/>
        </p:xfrm>
        <a:graphic>
          <a:graphicData uri="http://schemas.openxmlformats.org/drawingml/2006/table">
            <a:tbl>
              <a:tblPr firstRow="1" bandRow="1">
                <a:tableStyleId>{5C22544A-7EE6-4342-B048-85BDC9FD1C3A}</a:tableStyleId>
              </a:tblPr>
              <a:tblGrid>
                <a:gridCol w="625230">
                  <a:extLst>
                    <a:ext uri="{9D8B030D-6E8A-4147-A177-3AD203B41FA5}">
                      <a16:colId xmlns:a16="http://schemas.microsoft.com/office/drawing/2014/main" val="1299816577"/>
                    </a:ext>
                  </a:extLst>
                </a:gridCol>
                <a:gridCol w="625230">
                  <a:extLst>
                    <a:ext uri="{9D8B030D-6E8A-4147-A177-3AD203B41FA5}">
                      <a16:colId xmlns:a16="http://schemas.microsoft.com/office/drawing/2014/main" val="2007457456"/>
                    </a:ext>
                  </a:extLst>
                </a:gridCol>
                <a:gridCol w="625230">
                  <a:extLst>
                    <a:ext uri="{9D8B030D-6E8A-4147-A177-3AD203B41FA5}">
                      <a16:colId xmlns:a16="http://schemas.microsoft.com/office/drawing/2014/main" val="1110995609"/>
                    </a:ext>
                  </a:extLst>
                </a:gridCol>
                <a:gridCol w="625230">
                  <a:extLst>
                    <a:ext uri="{9D8B030D-6E8A-4147-A177-3AD203B41FA5}">
                      <a16:colId xmlns:a16="http://schemas.microsoft.com/office/drawing/2014/main" val="2832914331"/>
                    </a:ext>
                  </a:extLst>
                </a:gridCol>
                <a:gridCol w="625230">
                  <a:extLst>
                    <a:ext uri="{9D8B030D-6E8A-4147-A177-3AD203B41FA5}">
                      <a16:colId xmlns:a16="http://schemas.microsoft.com/office/drawing/2014/main" val="2044882385"/>
                    </a:ext>
                  </a:extLst>
                </a:gridCol>
                <a:gridCol w="625230">
                  <a:extLst>
                    <a:ext uri="{9D8B030D-6E8A-4147-A177-3AD203B41FA5}">
                      <a16:colId xmlns:a16="http://schemas.microsoft.com/office/drawing/2014/main" val="2686287438"/>
                    </a:ext>
                  </a:extLst>
                </a:gridCol>
                <a:gridCol w="625230">
                  <a:extLst>
                    <a:ext uri="{9D8B030D-6E8A-4147-A177-3AD203B41FA5}">
                      <a16:colId xmlns:a16="http://schemas.microsoft.com/office/drawing/2014/main" val="3744047003"/>
                    </a:ext>
                  </a:extLst>
                </a:gridCol>
                <a:gridCol w="625230">
                  <a:extLst>
                    <a:ext uri="{9D8B030D-6E8A-4147-A177-3AD203B41FA5}">
                      <a16:colId xmlns:a16="http://schemas.microsoft.com/office/drawing/2014/main" val="3625349511"/>
                    </a:ext>
                  </a:extLst>
                </a:gridCol>
                <a:gridCol w="625230">
                  <a:extLst>
                    <a:ext uri="{9D8B030D-6E8A-4147-A177-3AD203B41FA5}">
                      <a16:colId xmlns:a16="http://schemas.microsoft.com/office/drawing/2014/main" val="2755161871"/>
                    </a:ext>
                  </a:extLst>
                </a:gridCol>
                <a:gridCol w="625230">
                  <a:extLst>
                    <a:ext uri="{9D8B030D-6E8A-4147-A177-3AD203B41FA5}">
                      <a16:colId xmlns:a16="http://schemas.microsoft.com/office/drawing/2014/main" val="1412599940"/>
                    </a:ext>
                  </a:extLst>
                </a:gridCol>
                <a:gridCol w="625230">
                  <a:extLst>
                    <a:ext uri="{9D8B030D-6E8A-4147-A177-3AD203B41FA5}">
                      <a16:colId xmlns:a16="http://schemas.microsoft.com/office/drawing/2014/main" val="3519116848"/>
                    </a:ext>
                  </a:extLst>
                </a:gridCol>
                <a:gridCol w="625230">
                  <a:extLst>
                    <a:ext uri="{9D8B030D-6E8A-4147-A177-3AD203B41FA5}">
                      <a16:colId xmlns:a16="http://schemas.microsoft.com/office/drawing/2014/main" val="1732125013"/>
                    </a:ext>
                  </a:extLst>
                </a:gridCol>
                <a:gridCol w="625230">
                  <a:extLst>
                    <a:ext uri="{9D8B030D-6E8A-4147-A177-3AD203B41FA5}">
                      <a16:colId xmlns:a16="http://schemas.microsoft.com/office/drawing/2014/main" val="3729721318"/>
                    </a:ext>
                  </a:extLst>
                </a:gridCol>
              </a:tblGrid>
              <a:tr h="370840">
                <a:tc>
                  <a:txBody>
                    <a:bodyPr/>
                    <a:lstStyle/>
                    <a:p>
                      <a:r>
                        <a:rPr lang="en-GB"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283216235"/>
                  </a:ext>
                </a:extLst>
              </a:tr>
            </a:tbl>
          </a:graphicData>
        </a:graphic>
      </p:graphicFrame>
      <p:sp>
        <p:nvSpPr>
          <p:cNvPr id="11" name="TextBox 10">
            <a:extLst>
              <a:ext uri="{FF2B5EF4-FFF2-40B4-BE49-F238E27FC236}">
                <a16:creationId xmlns:a16="http://schemas.microsoft.com/office/drawing/2014/main" id="{C267E98E-3F65-9C49-9AE2-413542E39A0C}"/>
              </a:ext>
            </a:extLst>
          </p:cNvPr>
          <p:cNvSpPr txBox="1"/>
          <p:nvPr/>
        </p:nvSpPr>
        <p:spPr>
          <a:xfrm>
            <a:off x="10376545" y="4447940"/>
            <a:ext cx="977255" cy="369332"/>
          </a:xfrm>
          <a:prstGeom prst="rect">
            <a:avLst/>
          </a:prstGeom>
          <a:noFill/>
        </p:spPr>
        <p:txBody>
          <a:bodyPr wrap="none" rtlCol="0">
            <a:spAutoFit/>
          </a:bodyPr>
          <a:lstStyle/>
          <a:p>
            <a:r>
              <a:rPr lang="en-GB" dirty="0"/>
              <a:t>10 bytes</a:t>
            </a:r>
          </a:p>
        </p:txBody>
      </p:sp>
    </p:spTree>
    <p:extLst>
      <p:ext uri="{BB962C8B-B14F-4D97-AF65-F5344CB8AC3E}">
        <p14:creationId xmlns:p14="http://schemas.microsoft.com/office/powerpoint/2010/main" val="700567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0B1F2-97D1-E94C-AF41-A465644E5FEB}"/>
              </a:ext>
            </a:extLst>
          </p:cNvPr>
          <p:cNvSpPr>
            <a:spLocks noGrp="1"/>
          </p:cNvSpPr>
          <p:nvPr>
            <p:ph type="title"/>
          </p:nvPr>
        </p:nvSpPr>
        <p:spPr/>
        <p:txBody>
          <a:bodyPr/>
          <a:lstStyle/>
          <a:p>
            <a:r>
              <a:rPr lang="en-GB" dirty="0"/>
              <a:t>Answers</a:t>
            </a:r>
          </a:p>
        </p:txBody>
      </p:sp>
      <p:sp>
        <p:nvSpPr>
          <p:cNvPr id="3" name="Content Placeholder 2">
            <a:extLst>
              <a:ext uri="{FF2B5EF4-FFF2-40B4-BE49-F238E27FC236}">
                <a16:creationId xmlns:a16="http://schemas.microsoft.com/office/drawing/2014/main" id="{42370361-9F58-014D-9811-D342F0EA8D63}"/>
              </a:ext>
            </a:extLst>
          </p:cNvPr>
          <p:cNvSpPr>
            <a:spLocks noGrp="1"/>
          </p:cNvSpPr>
          <p:nvPr>
            <p:ph idx="1"/>
          </p:nvPr>
        </p:nvSpPr>
        <p:spPr/>
        <p:txBody>
          <a:bodyPr/>
          <a:lstStyle/>
          <a:p>
            <a:r>
              <a:rPr lang="en-GB" dirty="0">
                <a:hlinkClick r:id="rId2"/>
              </a:rPr>
              <a:t>https://learningnetwork.cisco.com/s/binary-game</a:t>
            </a:r>
            <a:endParaRPr lang="en-GB" dirty="0"/>
          </a:p>
          <a:p>
            <a:r>
              <a:rPr lang="en-GB" dirty="0"/>
              <a:t>Convert the numbers the following numbers to decimal:</a:t>
            </a:r>
          </a:p>
          <a:p>
            <a:pPr lvl="1"/>
            <a:r>
              <a:rPr lang="en-GB" dirty="0"/>
              <a:t>01001110 = 78</a:t>
            </a:r>
          </a:p>
          <a:p>
            <a:pPr lvl="1"/>
            <a:r>
              <a:rPr lang="en-GB" dirty="0"/>
              <a:t>10010010 = 146</a:t>
            </a:r>
          </a:p>
          <a:p>
            <a:pPr lvl="1"/>
            <a:r>
              <a:rPr lang="en-GB" dirty="0"/>
              <a:t>11110000 = 240</a:t>
            </a:r>
          </a:p>
          <a:p>
            <a:r>
              <a:rPr lang="en-GB" dirty="0"/>
              <a:t>Convert the following numbers to binary</a:t>
            </a:r>
          </a:p>
          <a:p>
            <a:pPr lvl="1"/>
            <a:r>
              <a:rPr lang="en-GB" dirty="0"/>
              <a:t>84 = 	</a:t>
            </a:r>
            <a:r>
              <a:rPr lang="en-GB" b="0" i="0" u="none" strike="noStrike" dirty="0">
                <a:solidFill>
                  <a:srgbClr val="202124"/>
                </a:solidFill>
                <a:effectLst/>
              </a:rPr>
              <a:t>1010100</a:t>
            </a:r>
            <a:endParaRPr lang="en-GB" dirty="0"/>
          </a:p>
          <a:p>
            <a:pPr lvl="1"/>
            <a:r>
              <a:rPr lang="en-GB" dirty="0"/>
              <a:t>64 = 	</a:t>
            </a:r>
            <a:r>
              <a:rPr lang="en-GB" b="0" i="0" u="none" strike="noStrike" dirty="0">
                <a:solidFill>
                  <a:srgbClr val="202124"/>
                </a:solidFill>
                <a:effectLst/>
              </a:rPr>
              <a:t>1000000</a:t>
            </a:r>
            <a:endParaRPr lang="en-GB" dirty="0"/>
          </a:p>
          <a:p>
            <a:pPr lvl="1"/>
            <a:r>
              <a:rPr lang="en-GB" dirty="0"/>
              <a:t>32 = 	0100000</a:t>
            </a:r>
          </a:p>
          <a:p>
            <a:pPr lvl="1"/>
            <a:r>
              <a:rPr lang="en-GB" dirty="0"/>
              <a:t>255 = 	11111111</a:t>
            </a:r>
          </a:p>
        </p:txBody>
      </p:sp>
    </p:spTree>
    <p:extLst>
      <p:ext uri="{BB962C8B-B14F-4D97-AF65-F5344CB8AC3E}">
        <p14:creationId xmlns:p14="http://schemas.microsoft.com/office/powerpoint/2010/main" val="40547867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Run Length Encoding (RLE)</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199" y="1825625"/>
            <a:ext cx="9990221" cy="4667250"/>
          </a:xfrm>
        </p:spPr>
        <p:txBody>
          <a:bodyPr>
            <a:normAutofit/>
          </a:bodyPr>
          <a:lstStyle/>
          <a:p>
            <a:r>
              <a:rPr lang="en-GB" dirty="0"/>
              <a:t>How would this work for an image?</a:t>
            </a:r>
          </a:p>
        </p:txBody>
      </p:sp>
    </p:spTree>
    <p:extLst>
      <p:ext uri="{BB962C8B-B14F-4D97-AF65-F5344CB8AC3E}">
        <p14:creationId xmlns:p14="http://schemas.microsoft.com/office/powerpoint/2010/main" val="511663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Run Length Encoding (RLE)</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199" y="1825625"/>
            <a:ext cx="9990221" cy="4667250"/>
          </a:xfrm>
        </p:spPr>
        <p:txBody>
          <a:bodyPr>
            <a:normAutofit/>
          </a:bodyPr>
          <a:lstStyle/>
          <a:p>
            <a:r>
              <a:rPr lang="en-GB" dirty="0"/>
              <a:t>How would this work for an image?</a:t>
            </a:r>
          </a:p>
        </p:txBody>
      </p:sp>
      <p:graphicFrame>
        <p:nvGraphicFramePr>
          <p:cNvPr id="8" name="Table 3">
            <a:extLst>
              <a:ext uri="{FF2B5EF4-FFF2-40B4-BE49-F238E27FC236}">
                <a16:creationId xmlns:a16="http://schemas.microsoft.com/office/drawing/2014/main" id="{B57C2F45-97EA-C94A-B0CF-FFF7151609FD}"/>
              </a:ext>
            </a:extLst>
          </p:cNvPr>
          <p:cNvGraphicFramePr>
            <a:graphicFrameLocks noGrp="1"/>
          </p:cNvGraphicFramePr>
          <p:nvPr/>
        </p:nvGraphicFramePr>
        <p:xfrm>
          <a:off x="1560513" y="2719248"/>
          <a:ext cx="2880003" cy="2880003"/>
        </p:xfrm>
        <a:graphic>
          <a:graphicData uri="http://schemas.openxmlformats.org/drawingml/2006/table">
            <a:tbl>
              <a:tblPr firstRow="1" bandRow="1">
                <a:tableStyleId>{5C22544A-7EE6-4342-B048-85BDC9FD1C3A}</a:tableStyleId>
              </a:tblPr>
              <a:tblGrid>
                <a:gridCol w="411429">
                  <a:extLst>
                    <a:ext uri="{9D8B030D-6E8A-4147-A177-3AD203B41FA5}">
                      <a16:colId xmlns:a16="http://schemas.microsoft.com/office/drawing/2014/main" val="1110995609"/>
                    </a:ext>
                  </a:extLst>
                </a:gridCol>
                <a:gridCol w="411429">
                  <a:extLst>
                    <a:ext uri="{9D8B030D-6E8A-4147-A177-3AD203B41FA5}">
                      <a16:colId xmlns:a16="http://schemas.microsoft.com/office/drawing/2014/main" val="2832914331"/>
                    </a:ext>
                  </a:extLst>
                </a:gridCol>
                <a:gridCol w="411429">
                  <a:extLst>
                    <a:ext uri="{9D8B030D-6E8A-4147-A177-3AD203B41FA5}">
                      <a16:colId xmlns:a16="http://schemas.microsoft.com/office/drawing/2014/main" val="478014972"/>
                    </a:ext>
                  </a:extLst>
                </a:gridCol>
                <a:gridCol w="411429">
                  <a:extLst>
                    <a:ext uri="{9D8B030D-6E8A-4147-A177-3AD203B41FA5}">
                      <a16:colId xmlns:a16="http://schemas.microsoft.com/office/drawing/2014/main" val="2044882385"/>
                    </a:ext>
                  </a:extLst>
                </a:gridCol>
                <a:gridCol w="411429">
                  <a:extLst>
                    <a:ext uri="{9D8B030D-6E8A-4147-A177-3AD203B41FA5}">
                      <a16:colId xmlns:a16="http://schemas.microsoft.com/office/drawing/2014/main" val="4021946518"/>
                    </a:ext>
                  </a:extLst>
                </a:gridCol>
                <a:gridCol w="411429">
                  <a:extLst>
                    <a:ext uri="{9D8B030D-6E8A-4147-A177-3AD203B41FA5}">
                      <a16:colId xmlns:a16="http://schemas.microsoft.com/office/drawing/2014/main" val="2686287438"/>
                    </a:ext>
                  </a:extLst>
                </a:gridCol>
                <a:gridCol w="411429">
                  <a:extLst>
                    <a:ext uri="{9D8B030D-6E8A-4147-A177-3AD203B41FA5}">
                      <a16:colId xmlns:a16="http://schemas.microsoft.com/office/drawing/2014/main" val="3744047003"/>
                    </a:ext>
                  </a:extLst>
                </a:gridCol>
              </a:tblGrid>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771518"/>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3216235"/>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1777692"/>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898392566"/>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6325681"/>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9434170"/>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07111327"/>
                  </a:ext>
                </a:extLst>
              </a:tr>
            </a:tbl>
          </a:graphicData>
        </a:graphic>
      </p:graphicFrame>
    </p:spTree>
    <p:extLst>
      <p:ext uri="{BB962C8B-B14F-4D97-AF65-F5344CB8AC3E}">
        <p14:creationId xmlns:p14="http://schemas.microsoft.com/office/powerpoint/2010/main" val="23025089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Run Length Encoding (RLE)</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199" y="1825625"/>
            <a:ext cx="9990221" cy="4667250"/>
          </a:xfrm>
        </p:spPr>
        <p:txBody>
          <a:bodyPr>
            <a:normAutofit/>
          </a:bodyPr>
          <a:lstStyle/>
          <a:p>
            <a:r>
              <a:rPr lang="en-GB" dirty="0"/>
              <a:t>How would this work for an image?</a:t>
            </a:r>
          </a:p>
        </p:txBody>
      </p:sp>
      <p:graphicFrame>
        <p:nvGraphicFramePr>
          <p:cNvPr id="8" name="Table 3">
            <a:extLst>
              <a:ext uri="{FF2B5EF4-FFF2-40B4-BE49-F238E27FC236}">
                <a16:creationId xmlns:a16="http://schemas.microsoft.com/office/drawing/2014/main" id="{B57C2F45-97EA-C94A-B0CF-FFF7151609FD}"/>
              </a:ext>
            </a:extLst>
          </p:cNvPr>
          <p:cNvGraphicFramePr>
            <a:graphicFrameLocks noGrp="1"/>
          </p:cNvGraphicFramePr>
          <p:nvPr>
            <p:extLst>
              <p:ext uri="{D42A27DB-BD31-4B8C-83A1-F6EECF244321}">
                <p14:modId xmlns:p14="http://schemas.microsoft.com/office/powerpoint/2010/main" val="2382633726"/>
              </p:ext>
            </p:extLst>
          </p:nvPr>
        </p:nvGraphicFramePr>
        <p:xfrm>
          <a:off x="1560513" y="2719248"/>
          <a:ext cx="2880003" cy="2880003"/>
        </p:xfrm>
        <a:graphic>
          <a:graphicData uri="http://schemas.openxmlformats.org/drawingml/2006/table">
            <a:tbl>
              <a:tblPr firstRow="1" bandRow="1">
                <a:tableStyleId>{5C22544A-7EE6-4342-B048-85BDC9FD1C3A}</a:tableStyleId>
              </a:tblPr>
              <a:tblGrid>
                <a:gridCol w="411429">
                  <a:extLst>
                    <a:ext uri="{9D8B030D-6E8A-4147-A177-3AD203B41FA5}">
                      <a16:colId xmlns:a16="http://schemas.microsoft.com/office/drawing/2014/main" val="1110995609"/>
                    </a:ext>
                  </a:extLst>
                </a:gridCol>
                <a:gridCol w="411429">
                  <a:extLst>
                    <a:ext uri="{9D8B030D-6E8A-4147-A177-3AD203B41FA5}">
                      <a16:colId xmlns:a16="http://schemas.microsoft.com/office/drawing/2014/main" val="2832914331"/>
                    </a:ext>
                  </a:extLst>
                </a:gridCol>
                <a:gridCol w="411429">
                  <a:extLst>
                    <a:ext uri="{9D8B030D-6E8A-4147-A177-3AD203B41FA5}">
                      <a16:colId xmlns:a16="http://schemas.microsoft.com/office/drawing/2014/main" val="478014972"/>
                    </a:ext>
                  </a:extLst>
                </a:gridCol>
                <a:gridCol w="411429">
                  <a:extLst>
                    <a:ext uri="{9D8B030D-6E8A-4147-A177-3AD203B41FA5}">
                      <a16:colId xmlns:a16="http://schemas.microsoft.com/office/drawing/2014/main" val="2044882385"/>
                    </a:ext>
                  </a:extLst>
                </a:gridCol>
                <a:gridCol w="411429">
                  <a:extLst>
                    <a:ext uri="{9D8B030D-6E8A-4147-A177-3AD203B41FA5}">
                      <a16:colId xmlns:a16="http://schemas.microsoft.com/office/drawing/2014/main" val="4021946518"/>
                    </a:ext>
                  </a:extLst>
                </a:gridCol>
                <a:gridCol w="411429">
                  <a:extLst>
                    <a:ext uri="{9D8B030D-6E8A-4147-A177-3AD203B41FA5}">
                      <a16:colId xmlns:a16="http://schemas.microsoft.com/office/drawing/2014/main" val="2686287438"/>
                    </a:ext>
                  </a:extLst>
                </a:gridCol>
                <a:gridCol w="411429">
                  <a:extLst>
                    <a:ext uri="{9D8B030D-6E8A-4147-A177-3AD203B41FA5}">
                      <a16:colId xmlns:a16="http://schemas.microsoft.com/office/drawing/2014/main" val="3744047003"/>
                    </a:ext>
                  </a:extLst>
                </a:gridCol>
              </a:tblGrid>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771518"/>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3216235"/>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1777692"/>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898392566"/>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6325681"/>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9434170"/>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07111327"/>
                  </a:ext>
                </a:extLst>
              </a:tr>
            </a:tbl>
          </a:graphicData>
        </a:graphic>
      </p:graphicFrame>
      <p:graphicFrame>
        <p:nvGraphicFramePr>
          <p:cNvPr id="9" name="Table 3">
            <a:extLst>
              <a:ext uri="{FF2B5EF4-FFF2-40B4-BE49-F238E27FC236}">
                <a16:creationId xmlns:a16="http://schemas.microsoft.com/office/drawing/2014/main" id="{DC31ED03-7097-DF48-B8A0-A1028A122BBC}"/>
              </a:ext>
            </a:extLst>
          </p:cNvPr>
          <p:cNvGraphicFramePr>
            <a:graphicFrameLocks noGrp="1"/>
          </p:cNvGraphicFramePr>
          <p:nvPr>
            <p:extLst>
              <p:ext uri="{D42A27DB-BD31-4B8C-83A1-F6EECF244321}">
                <p14:modId xmlns:p14="http://schemas.microsoft.com/office/powerpoint/2010/main" val="1240402587"/>
              </p:ext>
            </p:extLst>
          </p:nvPr>
        </p:nvGraphicFramePr>
        <p:xfrm>
          <a:off x="6517199" y="2719247"/>
          <a:ext cx="2468574" cy="2880003"/>
        </p:xfrm>
        <a:graphic>
          <a:graphicData uri="http://schemas.openxmlformats.org/drawingml/2006/table">
            <a:tbl>
              <a:tblPr firstRow="1" bandRow="1">
                <a:tableStyleId>{5C22544A-7EE6-4342-B048-85BDC9FD1C3A}</a:tableStyleId>
              </a:tblPr>
              <a:tblGrid>
                <a:gridCol w="411429">
                  <a:extLst>
                    <a:ext uri="{9D8B030D-6E8A-4147-A177-3AD203B41FA5}">
                      <a16:colId xmlns:a16="http://schemas.microsoft.com/office/drawing/2014/main" val="1110995609"/>
                    </a:ext>
                  </a:extLst>
                </a:gridCol>
                <a:gridCol w="411429">
                  <a:extLst>
                    <a:ext uri="{9D8B030D-6E8A-4147-A177-3AD203B41FA5}">
                      <a16:colId xmlns:a16="http://schemas.microsoft.com/office/drawing/2014/main" val="2832914331"/>
                    </a:ext>
                  </a:extLst>
                </a:gridCol>
                <a:gridCol w="411429">
                  <a:extLst>
                    <a:ext uri="{9D8B030D-6E8A-4147-A177-3AD203B41FA5}">
                      <a16:colId xmlns:a16="http://schemas.microsoft.com/office/drawing/2014/main" val="478014972"/>
                    </a:ext>
                  </a:extLst>
                </a:gridCol>
                <a:gridCol w="411429">
                  <a:extLst>
                    <a:ext uri="{9D8B030D-6E8A-4147-A177-3AD203B41FA5}">
                      <a16:colId xmlns:a16="http://schemas.microsoft.com/office/drawing/2014/main" val="2044882385"/>
                    </a:ext>
                  </a:extLst>
                </a:gridCol>
                <a:gridCol w="411429">
                  <a:extLst>
                    <a:ext uri="{9D8B030D-6E8A-4147-A177-3AD203B41FA5}">
                      <a16:colId xmlns:a16="http://schemas.microsoft.com/office/drawing/2014/main" val="4021946518"/>
                    </a:ext>
                  </a:extLst>
                </a:gridCol>
                <a:gridCol w="411429">
                  <a:extLst>
                    <a:ext uri="{9D8B030D-6E8A-4147-A177-3AD203B41FA5}">
                      <a16:colId xmlns:a16="http://schemas.microsoft.com/office/drawing/2014/main" val="2686287438"/>
                    </a:ext>
                  </a:extLst>
                </a:gridCol>
              </a:tblGrid>
              <a:tr h="411429">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771518"/>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3216235"/>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1777692"/>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392566"/>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6325681"/>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9434170"/>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07111327"/>
                  </a:ext>
                </a:extLst>
              </a:tr>
            </a:tbl>
          </a:graphicData>
        </a:graphic>
      </p:graphicFrame>
    </p:spTree>
    <p:extLst>
      <p:ext uri="{BB962C8B-B14F-4D97-AF65-F5344CB8AC3E}">
        <p14:creationId xmlns:p14="http://schemas.microsoft.com/office/powerpoint/2010/main" val="33935975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Run Length Encoding (RLE)</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199" y="1825625"/>
            <a:ext cx="9990221" cy="4667250"/>
          </a:xfrm>
        </p:spPr>
        <p:txBody>
          <a:bodyPr>
            <a:normAutofit/>
          </a:bodyPr>
          <a:lstStyle/>
          <a:p>
            <a:r>
              <a:rPr lang="en-GB" dirty="0"/>
              <a:t>How would this work for an image?</a:t>
            </a:r>
          </a:p>
        </p:txBody>
      </p:sp>
      <p:graphicFrame>
        <p:nvGraphicFramePr>
          <p:cNvPr id="8" name="Table 3">
            <a:extLst>
              <a:ext uri="{FF2B5EF4-FFF2-40B4-BE49-F238E27FC236}">
                <a16:creationId xmlns:a16="http://schemas.microsoft.com/office/drawing/2014/main" id="{B57C2F45-97EA-C94A-B0CF-FFF7151609FD}"/>
              </a:ext>
            </a:extLst>
          </p:cNvPr>
          <p:cNvGraphicFramePr>
            <a:graphicFrameLocks noGrp="1"/>
          </p:cNvGraphicFramePr>
          <p:nvPr>
            <p:extLst>
              <p:ext uri="{D42A27DB-BD31-4B8C-83A1-F6EECF244321}">
                <p14:modId xmlns:p14="http://schemas.microsoft.com/office/powerpoint/2010/main" val="3179887096"/>
              </p:ext>
            </p:extLst>
          </p:nvPr>
        </p:nvGraphicFramePr>
        <p:xfrm>
          <a:off x="1560513" y="2719248"/>
          <a:ext cx="2880003" cy="2880003"/>
        </p:xfrm>
        <a:graphic>
          <a:graphicData uri="http://schemas.openxmlformats.org/drawingml/2006/table">
            <a:tbl>
              <a:tblPr firstRow="1" bandRow="1">
                <a:tableStyleId>{5C22544A-7EE6-4342-B048-85BDC9FD1C3A}</a:tableStyleId>
              </a:tblPr>
              <a:tblGrid>
                <a:gridCol w="411429">
                  <a:extLst>
                    <a:ext uri="{9D8B030D-6E8A-4147-A177-3AD203B41FA5}">
                      <a16:colId xmlns:a16="http://schemas.microsoft.com/office/drawing/2014/main" val="1110995609"/>
                    </a:ext>
                  </a:extLst>
                </a:gridCol>
                <a:gridCol w="411429">
                  <a:extLst>
                    <a:ext uri="{9D8B030D-6E8A-4147-A177-3AD203B41FA5}">
                      <a16:colId xmlns:a16="http://schemas.microsoft.com/office/drawing/2014/main" val="2832914331"/>
                    </a:ext>
                  </a:extLst>
                </a:gridCol>
                <a:gridCol w="411429">
                  <a:extLst>
                    <a:ext uri="{9D8B030D-6E8A-4147-A177-3AD203B41FA5}">
                      <a16:colId xmlns:a16="http://schemas.microsoft.com/office/drawing/2014/main" val="478014972"/>
                    </a:ext>
                  </a:extLst>
                </a:gridCol>
                <a:gridCol w="411429">
                  <a:extLst>
                    <a:ext uri="{9D8B030D-6E8A-4147-A177-3AD203B41FA5}">
                      <a16:colId xmlns:a16="http://schemas.microsoft.com/office/drawing/2014/main" val="2044882385"/>
                    </a:ext>
                  </a:extLst>
                </a:gridCol>
                <a:gridCol w="411429">
                  <a:extLst>
                    <a:ext uri="{9D8B030D-6E8A-4147-A177-3AD203B41FA5}">
                      <a16:colId xmlns:a16="http://schemas.microsoft.com/office/drawing/2014/main" val="4021946518"/>
                    </a:ext>
                  </a:extLst>
                </a:gridCol>
                <a:gridCol w="411429">
                  <a:extLst>
                    <a:ext uri="{9D8B030D-6E8A-4147-A177-3AD203B41FA5}">
                      <a16:colId xmlns:a16="http://schemas.microsoft.com/office/drawing/2014/main" val="2686287438"/>
                    </a:ext>
                  </a:extLst>
                </a:gridCol>
                <a:gridCol w="411429">
                  <a:extLst>
                    <a:ext uri="{9D8B030D-6E8A-4147-A177-3AD203B41FA5}">
                      <a16:colId xmlns:a16="http://schemas.microsoft.com/office/drawing/2014/main" val="3744047003"/>
                    </a:ext>
                  </a:extLst>
                </a:gridCol>
              </a:tblGrid>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771518"/>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3216235"/>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1777692"/>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898392566"/>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6325681"/>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9434170"/>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07111327"/>
                  </a:ext>
                </a:extLst>
              </a:tr>
            </a:tbl>
          </a:graphicData>
        </a:graphic>
      </p:graphicFrame>
      <p:graphicFrame>
        <p:nvGraphicFramePr>
          <p:cNvPr id="9" name="Table 3">
            <a:extLst>
              <a:ext uri="{FF2B5EF4-FFF2-40B4-BE49-F238E27FC236}">
                <a16:creationId xmlns:a16="http://schemas.microsoft.com/office/drawing/2014/main" id="{DC31ED03-7097-DF48-B8A0-A1028A122BBC}"/>
              </a:ext>
            </a:extLst>
          </p:cNvPr>
          <p:cNvGraphicFramePr>
            <a:graphicFrameLocks noGrp="1"/>
          </p:cNvGraphicFramePr>
          <p:nvPr>
            <p:extLst>
              <p:ext uri="{D42A27DB-BD31-4B8C-83A1-F6EECF244321}">
                <p14:modId xmlns:p14="http://schemas.microsoft.com/office/powerpoint/2010/main" val="598890245"/>
              </p:ext>
            </p:extLst>
          </p:nvPr>
        </p:nvGraphicFramePr>
        <p:xfrm>
          <a:off x="6517199" y="2719247"/>
          <a:ext cx="2468574" cy="2880003"/>
        </p:xfrm>
        <a:graphic>
          <a:graphicData uri="http://schemas.openxmlformats.org/drawingml/2006/table">
            <a:tbl>
              <a:tblPr firstRow="1" bandRow="1">
                <a:tableStyleId>{5C22544A-7EE6-4342-B048-85BDC9FD1C3A}</a:tableStyleId>
              </a:tblPr>
              <a:tblGrid>
                <a:gridCol w="411429">
                  <a:extLst>
                    <a:ext uri="{9D8B030D-6E8A-4147-A177-3AD203B41FA5}">
                      <a16:colId xmlns:a16="http://schemas.microsoft.com/office/drawing/2014/main" val="1110995609"/>
                    </a:ext>
                  </a:extLst>
                </a:gridCol>
                <a:gridCol w="411429">
                  <a:extLst>
                    <a:ext uri="{9D8B030D-6E8A-4147-A177-3AD203B41FA5}">
                      <a16:colId xmlns:a16="http://schemas.microsoft.com/office/drawing/2014/main" val="2832914331"/>
                    </a:ext>
                  </a:extLst>
                </a:gridCol>
                <a:gridCol w="411429">
                  <a:extLst>
                    <a:ext uri="{9D8B030D-6E8A-4147-A177-3AD203B41FA5}">
                      <a16:colId xmlns:a16="http://schemas.microsoft.com/office/drawing/2014/main" val="478014972"/>
                    </a:ext>
                  </a:extLst>
                </a:gridCol>
                <a:gridCol w="411429">
                  <a:extLst>
                    <a:ext uri="{9D8B030D-6E8A-4147-A177-3AD203B41FA5}">
                      <a16:colId xmlns:a16="http://schemas.microsoft.com/office/drawing/2014/main" val="2044882385"/>
                    </a:ext>
                  </a:extLst>
                </a:gridCol>
                <a:gridCol w="411429">
                  <a:extLst>
                    <a:ext uri="{9D8B030D-6E8A-4147-A177-3AD203B41FA5}">
                      <a16:colId xmlns:a16="http://schemas.microsoft.com/office/drawing/2014/main" val="4021946518"/>
                    </a:ext>
                  </a:extLst>
                </a:gridCol>
                <a:gridCol w="411429">
                  <a:extLst>
                    <a:ext uri="{9D8B030D-6E8A-4147-A177-3AD203B41FA5}">
                      <a16:colId xmlns:a16="http://schemas.microsoft.com/office/drawing/2014/main" val="2686287438"/>
                    </a:ext>
                  </a:extLst>
                </a:gridCol>
              </a:tblGrid>
              <a:tr h="411429">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771518"/>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3216235"/>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1777692"/>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392566"/>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6325681"/>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9434170"/>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07111327"/>
                  </a:ext>
                </a:extLst>
              </a:tr>
            </a:tbl>
          </a:graphicData>
        </a:graphic>
      </p:graphicFrame>
    </p:spTree>
    <p:extLst>
      <p:ext uri="{BB962C8B-B14F-4D97-AF65-F5344CB8AC3E}">
        <p14:creationId xmlns:p14="http://schemas.microsoft.com/office/powerpoint/2010/main" val="8770720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Run Length Encoding (RLE)</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199" y="1825625"/>
            <a:ext cx="9990221" cy="4667250"/>
          </a:xfrm>
        </p:spPr>
        <p:txBody>
          <a:bodyPr>
            <a:normAutofit/>
          </a:bodyPr>
          <a:lstStyle/>
          <a:p>
            <a:r>
              <a:rPr lang="en-GB" dirty="0"/>
              <a:t>How would this work for an image?</a:t>
            </a:r>
          </a:p>
        </p:txBody>
      </p:sp>
      <p:graphicFrame>
        <p:nvGraphicFramePr>
          <p:cNvPr id="8" name="Table 3">
            <a:extLst>
              <a:ext uri="{FF2B5EF4-FFF2-40B4-BE49-F238E27FC236}">
                <a16:creationId xmlns:a16="http://schemas.microsoft.com/office/drawing/2014/main" id="{B57C2F45-97EA-C94A-B0CF-FFF7151609FD}"/>
              </a:ext>
            </a:extLst>
          </p:cNvPr>
          <p:cNvGraphicFramePr>
            <a:graphicFrameLocks noGrp="1"/>
          </p:cNvGraphicFramePr>
          <p:nvPr>
            <p:extLst>
              <p:ext uri="{D42A27DB-BD31-4B8C-83A1-F6EECF244321}">
                <p14:modId xmlns:p14="http://schemas.microsoft.com/office/powerpoint/2010/main" val="4027974080"/>
              </p:ext>
            </p:extLst>
          </p:nvPr>
        </p:nvGraphicFramePr>
        <p:xfrm>
          <a:off x="1560513" y="2719248"/>
          <a:ext cx="2880003" cy="2880003"/>
        </p:xfrm>
        <a:graphic>
          <a:graphicData uri="http://schemas.openxmlformats.org/drawingml/2006/table">
            <a:tbl>
              <a:tblPr firstRow="1" bandRow="1">
                <a:tableStyleId>{5C22544A-7EE6-4342-B048-85BDC9FD1C3A}</a:tableStyleId>
              </a:tblPr>
              <a:tblGrid>
                <a:gridCol w="411429">
                  <a:extLst>
                    <a:ext uri="{9D8B030D-6E8A-4147-A177-3AD203B41FA5}">
                      <a16:colId xmlns:a16="http://schemas.microsoft.com/office/drawing/2014/main" val="1110995609"/>
                    </a:ext>
                  </a:extLst>
                </a:gridCol>
                <a:gridCol w="411429">
                  <a:extLst>
                    <a:ext uri="{9D8B030D-6E8A-4147-A177-3AD203B41FA5}">
                      <a16:colId xmlns:a16="http://schemas.microsoft.com/office/drawing/2014/main" val="2832914331"/>
                    </a:ext>
                  </a:extLst>
                </a:gridCol>
                <a:gridCol w="411429">
                  <a:extLst>
                    <a:ext uri="{9D8B030D-6E8A-4147-A177-3AD203B41FA5}">
                      <a16:colId xmlns:a16="http://schemas.microsoft.com/office/drawing/2014/main" val="478014972"/>
                    </a:ext>
                  </a:extLst>
                </a:gridCol>
                <a:gridCol w="411429">
                  <a:extLst>
                    <a:ext uri="{9D8B030D-6E8A-4147-A177-3AD203B41FA5}">
                      <a16:colId xmlns:a16="http://schemas.microsoft.com/office/drawing/2014/main" val="2044882385"/>
                    </a:ext>
                  </a:extLst>
                </a:gridCol>
                <a:gridCol w="411429">
                  <a:extLst>
                    <a:ext uri="{9D8B030D-6E8A-4147-A177-3AD203B41FA5}">
                      <a16:colId xmlns:a16="http://schemas.microsoft.com/office/drawing/2014/main" val="4021946518"/>
                    </a:ext>
                  </a:extLst>
                </a:gridCol>
                <a:gridCol w="411429">
                  <a:extLst>
                    <a:ext uri="{9D8B030D-6E8A-4147-A177-3AD203B41FA5}">
                      <a16:colId xmlns:a16="http://schemas.microsoft.com/office/drawing/2014/main" val="2686287438"/>
                    </a:ext>
                  </a:extLst>
                </a:gridCol>
                <a:gridCol w="411429">
                  <a:extLst>
                    <a:ext uri="{9D8B030D-6E8A-4147-A177-3AD203B41FA5}">
                      <a16:colId xmlns:a16="http://schemas.microsoft.com/office/drawing/2014/main" val="3744047003"/>
                    </a:ext>
                  </a:extLst>
                </a:gridCol>
              </a:tblGrid>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39771518"/>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3216235"/>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1777692"/>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898392566"/>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6325681"/>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9434170"/>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07111327"/>
                  </a:ext>
                </a:extLst>
              </a:tr>
            </a:tbl>
          </a:graphicData>
        </a:graphic>
      </p:graphicFrame>
      <p:graphicFrame>
        <p:nvGraphicFramePr>
          <p:cNvPr id="9" name="Table 3">
            <a:extLst>
              <a:ext uri="{FF2B5EF4-FFF2-40B4-BE49-F238E27FC236}">
                <a16:creationId xmlns:a16="http://schemas.microsoft.com/office/drawing/2014/main" id="{DC31ED03-7097-DF48-B8A0-A1028A122BBC}"/>
              </a:ext>
            </a:extLst>
          </p:cNvPr>
          <p:cNvGraphicFramePr>
            <a:graphicFrameLocks noGrp="1"/>
          </p:cNvGraphicFramePr>
          <p:nvPr>
            <p:extLst>
              <p:ext uri="{D42A27DB-BD31-4B8C-83A1-F6EECF244321}">
                <p14:modId xmlns:p14="http://schemas.microsoft.com/office/powerpoint/2010/main" val="2988626190"/>
              </p:ext>
            </p:extLst>
          </p:nvPr>
        </p:nvGraphicFramePr>
        <p:xfrm>
          <a:off x="6517199" y="2719247"/>
          <a:ext cx="2468574" cy="2880003"/>
        </p:xfrm>
        <a:graphic>
          <a:graphicData uri="http://schemas.openxmlformats.org/drawingml/2006/table">
            <a:tbl>
              <a:tblPr firstRow="1" bandRow="1">
                <a:tableStyleId>{5C22544A-7EE6-4342-B048-85BDC9FD1C3A}</a:tableStyleId>
              </a:tblPr>
              <a:tblGrid>
                <a:gridCol w="411429">
                  <a:extLst>
                    <a:ext uri="{9D8B030D-6E8A-4147-A177-3AD203B41FA5}">
                      <a16:colId xmlns:a16="http://schemas.microsoft.com/office/drawing/2014/main" val="1110995609"/>
                    </a:ext>
                  </a:extLst>
                </a:gridCol>
                <a:gridCol w="411429">
                  <a:extLst>
                    <a:ext uri="{9D8B030D-6E8A-4147-A177-3AD203B41FA5}">
                      <a16:colId xmlns:a16="http://schemas.microsoft.com/office/drawing/2014/main" val="2832914331"/>
                    </a:ext>
                  </a:extLst>
                </a:gridCol>
                <a:gridCol w="411429">
                  <a:extLst>
                    <a:ext uri="{9D8B030D-6E8A-4147-A177-3AD203B41FA5}">
                      <a16:colId xmlns:a16="http://schemas.microsoft.com/office/drawing/2014/main" val="478014972"/>
                    </a:ext>
                  </a:extLst>
                </a:gridCol>
                <a:gridCol w="411429">
                  <a:extLst>
                    <a:ext uri="{9D8B030D-6E8A-4147-A177-3AD203B41FA5}">
                      <a16:colId xmlns:a16="http://schemas.microsoft.com/office/drawing/2014/main" val="2044882385"/>
                    </a:ext>
                  </a:extLst>
                </a:gridCol>
                <a:gridCol w="411429">
                  <a:extLst>
                    <a:ext uri="{9D8B030D-6E8A-4147-A177-3AD203B41FA5}">
                      <a16:colId xmlns:a16="http://schemas.microsoft.com/office/drawing/2014/main" val="4021946518"/>
                    </a:ext>
                  </a:extLst>
                </a:gridCol>
                <a:gridCol w="411429">
                  <a:extLst>
                    <a:ext uri="{9D8B030D-6E8A-4147-A177-3AD203B41FA5}">
                      <a16:colId xmlns:a16="http://schemas.microsoft.com/office/drawing/2014/main" val="2686287438"/>
                    </a:ext>
                  </a:extLst>
                </a:gridCol>
              </a:tblGrid>
              <a:tr h="411429">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39771518"/>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3216235"/>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1777692"/>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392566"/>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6325681"/>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9434170"/>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07111327"/>
                  </a:ext>
                </a:extLst>
              </a:tr>
            </a:tbl>
          </a:graphicData>
        </a:graphic>
      </p:graphicFrame>
    </p:spTree>
    <p:extLst>
      <p:ext uri="{BB962C8B-B14F-4D97-AF65-F5344CB8AC3E}">
        <p14:creationId xmlns:p14="http://schemas.microsoft.com/office/powerpoint/2010/main" val="27994669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Run Length Encoding (RLE)</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199" y="1825625"/>
            <a:ext cx="9990221" cy="4667250"/>
          </a:xfrm>
        </p:spPr>
        <p:txBody>
          <a:bodyPr>
            <a:normAutofit/>
          </a:bodyPr>
          <a:lstStyle/>
          <a:p>
            <a:r>
              <a:rPr lang="en-GB" dirty="0"/>
              <a:t>How would this work for an image?</a:t>
            </a:r>
          </a:p>
        </p:txBody>
      </p:sp>
      <p:graphicFrame>
        <p:nvGraphicFramePr>
          <p:cNvPr id="8" name="Table 3">
            <a:extLst>
              <a:ext uri="{FF2B5EF4-FFF2-40B4-BE49-F238E27FC236}">
                <a16:creationId xmlns:a16="http://schemas.microsoft.com/office/drawing/2014/main" id="{B57C2F45-97EA-C94A-B0CF-FFF7151609FD}"/>
              </a:ext>
            </a:extLst>
          </p:cNvPr>
          <p:cNvGraphicFramePr>
            <a:graphicFrameLocks noGrp="1"/>
          </p:cNvGraphicFramePr>
          <p:nvPr>
            <p:extLst>
              <p:ext uri="{D42A27DB-BD31-4B8C-83A1-F6EECF244321}">
                <p14:modId xmlns:p14="http://schemas.microsoft.com/office/powerpoint/2010/main" val="597320375"/>
              </p:ext>
            </p:extLst>
          </p:nvPr>
        </p:nvGraphicFramePr>
        <p:xfrm>
          <a:off x="1560513" y="2719248"/>
          <a:ext cx="2880003" cy="2880003"/>
        </p:xfrm>
        <a:graphic>
          <a:graphicData uri="http://schemas.openxmlformats.org/drawingml/2006/table">
            <a:tbl>
              <a:tblPr firstRow="1" bandRow="1">
                <a:tableStyleId>{5C22544A-7EE6-4342-B048-85BDC9FD1C3A}</a:tableStyleId>
              </a:tblPr>
              <a:tblGrid>
                <a:gridCol w="411429">
                  <a:extLst>
                    <a:ext uri="{9D8B030D-6E8A-4147-A177-3AD203B41FA5}">
                      <a16:colId xmlns:a16="http://schemas.microsoft.com/office/drawing/2014/main" val="1110995609"/>
                    </a:ext>
                  </a:extLst>
                </a:gridCol>
                <a:gridCol w="411429">
                  <a:extLst>
                    <a:ext uri="{9D8B030D-6E8A-4147-A177-3AD203B41FA5}">
                      <a16:colId xmlns:a16="http://schemas.microsoft.com/office/drawing/2014/main" val="2832914331"/>
                    </a:ext>
                  </a:extLst>
                </a:gridCol>
                <a:gridCol w="411429">
                  <a:extLst>
                    <a:ext uri="{9D8B030D-6E8A-4147-A177-3AD203B41FA5}">
                      <a16:colId xmlns:a16="http://schemas.microsoft.com/office/drawing/2014/main" val="478014972"/>
                    </a:ext>
                  </a:extLst>
                </a:gridCol>
                <a:gridCol w="411429">
                  <a:extLst>
                    <a:ext uri="{9D8B030D-6E8A-4147-A177-3AD203B41FA5}">
                      <a16:colId xmlns:a16="http://schemas.microsoft.com/office/drawing/2014/main" val="2044882385"/>
                    </a:ext>
                  </a:extLst>
                </a:gridCol>
                <a:gridCol w="411429">
                  <a:extLst>
                    <a:ext uri="{9D8B030D-6E8A-4147-A177-3AD203B41FA5}">
                      <a16:colId xmlns:a16="http://schemas.microsoft.com/office/drawing/2014/main" val="4021946518"/>
                    </a:ext>
                  </a:extLst>
                </a:gridCol>
                <a:gridCol w="411429">
                  <a:extLst>
                    <a:ext uri="{9D8B030D-6E8A-4147-A177-3AD203B41FA5}">
                      <a16:colId xmlns:a16="http://schemas.microsoft.com/office/drawing/2014/main" val="2686287438"/>
                    </a:ext>
                  </a:extLst>
                </a:gridCol>
                <a:gridCol w="411429">
                  <a:extLst>
                    <a:ext uri="{9D8B030D-6E8A-4147-A177-3AD203B41FA5}">
                      <a16:colId xmlns:a16="http://schemas.microsoft.com/office/drawing/2014/main" val="3744047003"/>
                    </a:ext>
                  </a:extLst>
                </a:gridCol>
              </a:tblGrid>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39771518"/>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283216235"/>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51777692"/>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898392566"/>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6325681"/>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9434170"/>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07111327"/>
                  </a:ext>
                </a:extLst>
              </a:tr>
            </a:tbl>
          </a:graphicData>
        </a:graphic>
      </p:graphicFrame>
      <p:graphicFrame>
        <p:nvGraphicFramePr>
          <p:cNvPr id="9" name="Table 3">
            <a:extLst>
              <a:ext uri="{FF2B5EF4-FFF2-40B4-BE49-F238E27FC236}">
                <a16:creationId xmlns:a16="http://schemas.microsoft.com/office/drawing/2014/main" id="{DC31ED03-7097-DF48-B8A0-A1028A122BBC}"/>
              </a:ext>
            </a:extLst>
          </p:cNvPr>
          <p:cNvGraphicFramePr>
            <a:graphicFrameLocks noGrp="1"/>
          </p:cNvGraphicFramePr>
          <p:nvPr>
            <p:extLst>
              <p:ext uri="{D42A27DB-BD31-4B8C-83A1-F6EECF244321}">
                <p14:modId xmlns:p14="http://schemas.microsoft.com/office/powerpoint/2010/main" val="752233598"/>
              </p:ext>
            </p:extLst>
          </p:nvPr>
        </p:nvGraphicFramePr>
        <p:xfrm>
          <a:off x="6517199" y="2719247"/>
          <a:ext cx="2468574" cy="2880003"/>
        </p:xfrm>
        <a:graphic>
          <a:graphicData uri="http://schemas.openxmlformats.org/drawingml/2006/table">
            <a:tbl>
              <a:tblPr firstRow="1" bandRow="1">
                <a:tableStyleId>{5C22544A-7EE6-4342-B048-85BDC9FD1C3A}</a:tableStyleId>
              </a:tblPr>
              <a:tblGrid>
                <a:gridCol w="411429">
                  <a:extLst>
                    <a:ext uri="{9D8B030D-6E8A-4147-A177-3AD203B41FA5}">
                      <a16:colId xmlns:a16="http://schemas.microsoft.com/office/drawing/2014/main" val="1110995609"/>
                    </a:ext>
                  </a:extLst>
                </a:gridCol>
                <a:gridCol w="411429">
                  <a:extLst>
                    <a:ext uri="{9D8B030D-6E8A-4147-A177-3AD203B41FA5}">
                      <a16:colId xmlns:a16="http://schemas.microsoft.com/office/drawing/2014/main" val="2832914331"/>
                    </a:ext>
                  </a:extLst>
                </a:gridCol>
                <a:gridCol w="411429">
                  <a:extLst>
                    <a:ext uri="{9D8B030D-6E8A-4147-A177-3AD203B41FA5}">
                      <a16:colId xmlns:a16="http://schemas.microsoft.com/office/drawing/2014/main" val="478014972"/>
                    </a:ext>
                  </a:extLst>
                </a:gridCol>
                <a:gridCol w="411429">
                  <a:extLst>
                    <a:ext uri="{9D8B030D-6E8A-4147-A177-3AD203B41FA5}">
                      <a16:colId xmlns:a16="http://schemas.microsoft.com/office/drawing/2014/main" val="2044882385"/>
                    </a:ext>
                  </a:extLst>
                </a:gridCol>
                <a:gridCol w="411429">
                  <a:extLst>
                    <a:ext uri="{9D8B030D-6E8A-4147-A177-3AD203B41FA5}">
                      <a16:colId xmlns:a16="http://schemas.microsoft.com/office/drawing/2014/main" val="4021946518"/>
                    </a:ext>
                  </a:extLst>
                </a:gridCol>
                <a:gridCol w="411429">
                  <a:extLst>
                    <a:ext uri="{9D8B030D-6E8A-4147-A177-3AD203B41FA5}">
                      <a16:colId xmlns:a16="http://schemas.microsoft.com/office/drawing/2014/main" val="2686287438"/>
                    </a:ext>
                  </a:extLst>
                </a:gridCol>
              </a:tblGrid>
              <a:tr h="411429">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39771518"/>
                  </a:ext>
                </a:extLst>
              </a:tr>
              <a:tr h="411429">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283216235"/>
                  </a:ext>
                </a:extLst>
              </a:tr>
              <a:tr h="411429">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51777692"/>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392566"/>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6325681"/>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9434170"/>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07111327"/>
                  </a:ext>
                </a:extLst>
              </a:tr>
            </a:tbl>
          </a:graphicData>
        </a:graphic>
      </p:graphicFrame>
    </p:spTree>
    <p:extLst>
      <p:ext uri="{BB962C8B-B14F-4D97-AF65-F5344CB8AC3E}">
        <p14:creationId xmlns:p14="http://schemas.microsoft.com/office/powerpoint/2010/main" val="36271329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Run Length Encoding (RLE)</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199" y="1825625"/>
            <a:ext cx="9990221" cy="4667250"/>
          </a:xfrm>
        </p:spPr>
        <p:txBody>
          <a:bodyPr>
            <a:normAutofit/>
          </a:bodyPr>
          <a:lstStyle/>
          <a:p>
            <a:r>
              <a:rPr lang="en-GB" dirty="0"/>
              <a:t>How would this work for an image?</a:t>
            </a:r>
          </a:p>
        </p:txBody>
      </p:sp>
      <p:graphicFrame>
        <p:nvGraphicFramePr>
          <p:cNvPr id="8" name="Table 3">
            <a:extLst>
              <a:ext uri="{FF2B5EF4-FFF2-40B4-BE49-F238E27FC236}">
                <a16:creationId xmlns:a16="http://schemas.microsoft.com/office/drawing/2014/main" id="{B57C2F45-97EA-C94A-B0CF-FFF7151609FD}"/>
              </a:ext>
            </a:extLst>
          </p:cNvPr>
          <p:cNvGraphicFramePr>
            <a:graphicFrameLocks noGrp="1"/>
          </p:cNvGraphicFramePr>
          <p:nvPr>
            <p:extLst>
              <p:ext uri="{D42A27DB-BD31-4B8C-83A1-F6EECF244321}">
                <p14:modId xmlns:p14="http://schemas.microsoft.com/office/powerpoint/2010/main" val="1052478881"/>
              </p:ext>
            </p:extLst>
          </p:nvPr>
        </p:nvGraphicFramePr>
        <p:xfrm>
          <a:off x="1560513" y="2719248"/>
          <a:ext cx="2880003" cy="2880003"/>
        </p:xfrm>
        <a:graphic>
          <a:graphicData uri="http://schemas.openxmlformats.org/drawingml/2006/table">
            <a:tbl>
              <a:tblPr firstRow="1" bandRow="1">
                <a:tableStyleId>{5C22544A-7EE6-4342-B048-85BDC9FD1C3A}</a:tableStyleId>
              </a:tblPr>
              <a:tblGrid>
                <a:gridCol w="411429">
                  <a:extLst>
                    <a:ext uri="{9D8B030D-6E8A-4147-A177-3AD203B41FA5}">
                      <a16:colId xmlns:a16="http://schemas.microsoft.com/office/drawing/2014/main" val="1110995609"/>
                    </a:ext>
                  </a:extLst>
                </a:gridCol>
                <a:gridCol w="411429">
                  <a:extLst>
                    <a:ext uri="{9D8B030D-6E8A-4147-A177-3AD203B41FA5}">
                      <a16:colId xmlns:a16="http://schemas.microsoft.com/office/drawing/2014/main" val="2832914331"/>
                    </a:ext>
                  </a:extLst>
                </a:gridCol>
                <a:gridCol w="411429">
                  <a:extLst>
                    <a:ext uri="{9D8B030D-6E8A-4147-A177-3AD203B41FA5}">
                      <a16:colId xmlns:a16="http://schemas.microsoft.com/office/drawing/2014/main" val="478014972"/>
                    </a:ext>
                  </a:extLst>
                </a:gridCol>
                <a:gridCol w="411429">
                  <a:extLst>
                    <a:ext uri="{9D8B030D-6E8A-4147-A177-3AD203B41FA5}">
                      <a16:colId xmlns:a16="http://schemas.microsoft.com/office/drawing/2014/main" val="2044882385"/>
                    </a:ext>
                  </a:extLst>
                </a:gridCol>
                <a:gridCol w="411429">
                  <a:extLst>
                    <a:ext uri="{9D8B030D-6E8A-4147-A177-3AD203B41FA5}">
                      <a16:colId xmlns:a16="http://schemas.microsoft.com/office/drawing/2014/main" val="4021946518"/>
                    </a:ext>
                  </a:extLst>
                </a:gridCol>
                <a:gridCol w="411429">
                  <a:extLst>
                    <a:ext uri="{9D8B030D-6E8A-4147-A177-3AD203B41FA5}">
                      <a16:colId xmlns:a16="http://schemas.microsoft.com/office/drawing/2014/main" val="2686287438"/>
                    </a:ext>
                  </a:extLst>
                </a:gridCol>
                <a:gridCol w="411429">
                  <a:extLst>
                    <a:ext uri="{9D8B030D-6E8A-4147-A177-3AD203B41FA5}">
                      <a16:colId xmlns:a16="http://schemas.microsoft.com/office/drawing/2014/main" val="3744047003"/>
                    </a:ext>
                  </a:extLst>
                </a:gridCol>
              </a:tblGrid>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39771518"/>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283216235"/>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51777692"/>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898392566"/>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6325681"/>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9434170"/>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07111327"/>
                  </a:ext>
                </a:extLst>
              </a:tr>
            </a:tbl>
          </a:graphicData>
        </a:graphic>
      </p:graphicFrame>
      <p:graphicFrame>
        <p:nvGraphicFramePr>
          <p:cNvPr id="9" name="Table 3">
            <a:extLst>
              <a:ext uri="{FF2B5EF4-FFF2-40B4-BE49-F238E27FC236}">
                <a16:creationId xmlns:a16="http://schemas.microsoft.com/office/drawing/2014/main" id="{DC31ED03-7097-DF48-B8A0-A1028A122BBC}"/>
              </a:ext>
            </a:extLst>
          </p:cNvPr>
          <p:cNvGraphicFramePr>
            <a:graphicFrameLocks noGrp="1"/>
          </p:cNvGraphicFramePr>
          <p:nvPr>
            <p:extLst>
              <p:ext uri="{D42A27DB-BD31-4B8C-83A1-F6EECF244321}">
                <p14:modId xmlns:p14="http://schemas.microsoft.com/office/powerpoint/2010/main" val="530937433"/>
              </p:ext>
            </p:extLst>
          </p:nvPr>
        </p:nvGraphicFramePr>
        <p:xfrm>
          <a:off x="6517199" y="2719247"/>
          <a:ext cx="2468574" cy="2880003"/>
        </p:xfrm>
        <a:graphic>
          <a:graphicData uri="http://schemas.openxmlformats.org/drawingml/2006/table">
            <a:tbl>
              <a:tblPr firstRow="1" bandRow="1">
                <a:tableStyleId>{5C22544A-7EE6-4342-B048-85BDC9FD1C3A}</a:tableStyleId>
              </a:tblPr>
              <a:tblGrid>
                <a:gridCol w="411429">
                  <a:extLst>
                    <a:ext uri="{9D8B030D-6E8A-4147-A177-3AD203B41FA5}">
                      <a16:colId xmlns:a16="http://schemas.microsoft.com/office/drawing/2014/main" val="1110995609"/>
                    </a:ext>
                  </a:extLst>
                </a:gridCol>
                <a:gridCol w="411429">
                  <a:extLst>
                    <a:ext uri="{9D8B030D-6E8A-4147-A177-3AD203B41FA5}">
                      <a16:colId xmlns:a16="http://schemas.microsoft.com/office/drawing/2014/main" val="2832914331"/>
                    </a:ext>
                  </a:extLst>
                </a:gridCol>
                <a:gridCol w="411429">
                  <a:extLst>
                    <a:ext uri="{9D8B030D-6E8A-4147-A177-3AD203B41FA5}">
                      <a16:colId xmlns:a16="http://schemas.microsoft.com/office/drawing/2014/main" val="478014972"/>
                    </a:ext>
                  </a:extLst>
                </a:gridCol>
                <a:gridCol w="411429">
                  <a:extLst>
                    <a:ext uri="{9D8B030D-6E8A-4147-A177-3AD203B41FA5}">
                      <a16:colId xmlns:a16="http://schemas.microsoft.com/office/drawing/2014/main" val="2044882385"/>
                    </a:ext>
                  </a:extLst>
                </a:gridCol>
                <a:gridCol w="411429">
                  <a:extLst>
                    <a:ext uri="{9D8B030D-6E8A-4147-A177-3AD203B41FA5}">
                      <a16:colId xmlns:a16="http://schemas.microsoft.com/office/drawing/2014/main" val="4021946518"/>
                    </a:ext>
                  </a:extLst>
                </a:gridCol>
                <a:gridCol w="411429">
                  <a:extLst>
                    <a:ext uri="{9D8B030D-6E8A-4147-A177-3AD203B41FA5}">
                      <a16:colId xmlns:a16="http://schemas.microsoft.com/office/drawing/2014/main" val="2686287438"/>
                    </a:ext>
                  </a:extLst>
                </a:gridCol>
              </a:tblGrid>
              <a:tr h="411429">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39771518"/>
                  </a:ext>
                </a:extLst>
              </a:tr>
              <a:tr h="411429">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283216235"/>
                  </a:ext>
                </a:extLst>
              </a:tr>
              <a:tr h="411429">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51777692"/>
                  </a:ext>
                </a:extLst>
              </a:tr>
              <a:tr h="411429">
                <a:tc>
                  <a:txBody>
                    <a:bodyPr/>
                    <a:lstStyle/>
                    <a:p>
                      <a:r>
                        <a:rPr lang="en-GB" b="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392566"/>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6325681"/>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9434170"/>
                  </a:ext>
                </a:extLst>
              </a:tr>
              <a:tr h="411429">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07111327"/>
                  </a:ext>
                </a:extLst>
              </a:tr>
            </a:tbl>
          </a:graphicData>
        </a:graphic>
      </p:graphicFrame>
    </p:spTree>
    <p:extLst>
      <p:ext uri="{BB962C8B-B14F-4D97-AF65-F5344CB8AC3E}">
        <p14:creationId xmlns:p14="http://schemas.microsoft.com/office/powerpoint/2010/main" val="16524209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Run Length Encoding (RLE)</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199" y="1825625"/>
            <a:ext cx="9990221" cy="4667250"/>
          </a:xfrm>
        </p:spPr>
        <p:txBody>
          <a:bodyPr>
            <a:normAutofit/>
          </a:bodyPr>
          <a:lstStyle/>
          <a:p>
            <a:r>
              <a:rPr lang="en-GB" dirty="0"/>
              <a:t>How would this work for an image?</a:t>
            </a:r>
          </a:p>
        </p:txBody>
      </p:sp>
      <p:graphicFrame>
        <p:nvGraphicFramePr>
          <p:cNvPr id="8" name="Table 3">
            <a:extLst>
              <a:ext uri="{FF2B5EF4-FFF2-40B4-BE49-F238E27FC236}">
                <a16:creationId xmlns:a16="http://schemas.microsoft.com/office/drawing/2014/main" id="{B57C2F45-97EA-C94A-B0CF-FFF7151609FD}"/>
              </a:ext>
            </a:extLst>
          </p:cNvPr>
          <p:cNvGraphicFramePr>
            <a:graphicFrameLocks noGrp="1"/>
          </p:cNvGraphicFramePr>
          <p:nvPr>
            <p:extLst>
              <p:ext uri="{D42A27DB-BD31-4B8C-83A1-F6EECF244321}">
                <p14:modId xmlns:p14="http://schemas.microsoft.com/office/powerpoint/2010/main" val="364090682"/>
              </p:ext>
            </p:extLst>
          </p:nvPr>
        </p:nvGraphicFramePr>
        <p:xfrm>
          <a:off x="1560513" y="2719248"/>
          <a:ext cx="2880003" cy="2880003"/>
        </p:xfrm>
        <a:graphic>
          <a:graphicData uri="http://schemas.openxmlformats.org/drawingml/2006/table">
            <a:tbl>
              <a:tblPr firstRow="1" bandRow="1">
                <a:tableStyleId>{5C22544A-7EE6-4342-B048-85BDC9FD1C3A}</a:tableStyleId>
              </a:tblPr>
              <a:tblGrid>
                <a:gridCol w="411429">
                  <a:extLst>
                    <a:ext uri="{9D8B030D-6E8A-4147-A177-3AD203B41FA5}">
                      <a16:colId xmlns:a16="http://schemas.microsoft.com/office/drawing/2014/main" val="1110995609"/>
                    </a:ext>
                  </a:extLst>
                </a:gridCol>
                <a:gridCol w="411429">
                  <a:extLst>
                    <a:ext uri="{9D8B030D-6E8A-4147-A177-3AD203B41FA5}">
                      <a16:colId xmlns:a16="http://schemas.microsoft.com/office/drawing/2014/main" val="2832914331"/>
                    </a:ext>
                  </a:extLst>
                </a:gridCol>
                <a:gridCol w="411429">
                  <a:extLst>
                    <a:ext uri="{9D8B030D-6E8A-4147-A177-3AD203B41FA5}">
                      <a16:colId xmlns:a16="http://schemas.microsoft.com/office/drawing/2014/main" val="478014972"/>
                    </a:ext>
                  </a:extLst>
                </a:gridCol>
                <a:gridCol w="411429">
                  <a:extLst>
                    <a:ext uri="{9D8B030D-6E8A-4147-A177-3AD203B41FA5}">
                      <a16:colId xmlns:a16="http://schemas.microsoft.com/office/drawing/2014/main" val="2044882385"/>
                    </a:ext>
                  </a:extLst>
                </a:gridCol>
                <a:gridCol w="411429">
                  <a:extLst>
                    <a:ext uri="{9D8B030D-6E8A-4147-A177-3AD203B41FA5}">
                      <a16:colId xmlns:a16="http://schemas.microsoft.com/office/drawing/2014/main" val="4021946518"/>
                    </a:ext>
                  </a:extLst>
                </a:gridCol>
                <a:gridCol w="411429">
                  <a:extLst>
                    <a:ext uri="{9D8B030D-6E8A-4147-A177-3AD203B41FA5}">
                      <a16:colId xmlns:a16="http://schemas.microsoft.com/office/drawing/2014/main" val="2686287438"/>
                    </a:ext>
                  </a:extLst>
                </a:gridCol>
                <a:gridCol w="411429">
                  <a:extLst>
                    <a:ext uri="{9D8B030D-6E8A-4147-A177-3AD203B41FA5}">
                      <a16:colId xmlns:a16="http://schemas.microsoft.com/office/drawing/2014/main" val="3744047003"/>
                    </a:ext>
                  </a:extLst>
                </a:gridCol>
              </a:tblGrid>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39771518"/>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283216235"/>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51777692"/>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898392566"/>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4086325681"/>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529434170"/>
                  </a:ext>
                </a:extLst>
              </a:tr>
              <a:tr h="411429">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007111327"/>
                  </a:ext>
                </a:extLst>
              </a:tr>
            </a:tbl>
          </a:graphicData>
        </a:graphic>
      </p:graphicFrame>
      <p:graphicFrame>
        <p:nvGraphicFramePr>
          <p:cNvPr id="9" name="Table 3">
            <a:extLst>
              <a:ext uri="{FF2B5EF4-FFF2-40B4-BE49-F238E27FC236}">
                <a16:creationId xmlns:a16="http://schemas.microsoft.com/office/drawing/2014/main" id="{DC31ED03-7097-DF48-B8A0-A1028A122BBC}"/>
              </a:ext>
            </a:extLst>
          </p:cNvPr>
          <p:cNvGraphicFramePr>
            <a:graphicFrameLocks noGrp="1"/>
          </p:cNvGraphicFramePr>
          <p:nvPr>
            <p:extLst>
              <p:ext uri="{D42A27DB-BD31-4B8C-83A1-F6EECF244321}">
                <p14:modId xmlns:p14="http://schemas.microsoft.com/office/powerpoint/2010/main" val="2779956931"/>
              </p:ext>
            </p:extLst>
          </p:nvPr>
        </p:nvGraphicFramePr>
        <p:xfrm>
          <a:off x="6517199" y="2719247"/>
          <a:ext cx="2468574" cy="2880003"/>
        </p:xfrm>
        <a:graphic>
          <a:graphicData uri="http://schemas.openxmlformats.org/drawingml/2006/table">
            <a:tbl>
              <a:tblPr firstRow="1" bandRow="1">
                <a:tableStyleId>{5C22544A-7EE6-4342-B048-85BDC9FD1C3A}</a:tableStyleId>
              </a:tblPr>
              <a:tblGrid>
                <a:gridCol w="411429">
                  <a:extLst>
                    <a:ext uri="{9D8B030D-6E8A-4147-A177-3AD203B41FA5}">
                      <a16:colId xmlns:a16="http://schemas.microsoft.com/office/drawing/2014/main" val="1110995609"/>
                    </a:ext>
                  </a:extLst>
                </a:gridCol>
                <a:gridCol w="411429">
                  <a:extLst>
                    <a:ext uri="{9D8B030D-6E8A-4147-A177-3AD203B41FA5}">
                      <a16:colId xmlns:a16="http://schemas.microsoft.com/office/drawing/2014/main" val="2832914331"/>
                    </a:ext>
                  </a:extLst>
                </a:gridCol>
                <a:gridCol w="411429">
                  <a:extLst>
                    <a:ext uri="{9D8B030D-6E8A-4147-A177-3AD203B41FA5}">
                      <a16:colId xmlns:a16="http://schemas.microsoft.com/office/drawing/2014/main" val="478014972"/>
                    </a:ext>
                  </a:extLst>
                </a:gridCol>
                <a:gridCol w="411429">
                  <a:extLst>
                    <a:ext uri="{9D8B030D-6E8A-4147-A177-3AD203B41FA5}">
                      <a16:colId xmlns:a16="http://schemas.microsoft.com/office/drawing/2014/main" val="2044882385"/>
                    </a:ext>
                  </a:extLst>
                </a:gridCol>
                <a:gridCol w="411429">
                  <a:extLst>
                    <a:ext uri="{9D8B030D-6E8A-4147-A177-3AD203B41FA5}">
                      <a16:colId xmlns:a16="http://schemas.microsoft.com/office/drawing/2014/main" val="4021946518"/>
                    </a:ext>
                  </a:extLst>
                </a:gridCol>
                <a:gridCol w="411429">
                  <a:extLst>
                    <a:ext uri="{9D8B030D-6E8A-4147-A177-3AD203B41FA5}">
                      <a16:colId xmlns:a16="http://schemas.microsoft.com/office/drawing/2014/main" val="2686287438"/>
                    </a:ext>
                  </a:extLst>
                </a:gridCol>
              </a:tblGrid>
              <a:tr h="411429">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39771518"/>
                  </a:ext>
                </a:extLst>
              </a:tr>
              <a:tr h="411429">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283216235"/>
                  </a:ext>
                </a:extLst>
              </a:tr>
              <a:tr h="411429">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51777692"/>
                  </a:ext>
                </a:extLst>
              </a:tr>
              <a:tr h="411429">
                <a:tc>
                  <a:txBody>
                    <a:bodyPr/>
                    <a:lstStyle/>
                    <a:p>
                      <a:r>
                        <a:rPr lang="en-GB" b="0">
                          <a:solidFill>
                            <a:schemeClr val="tx1"/>
                          </a:solidFill>
                        </a:rPr>
                        <a:t>1</a:t>
                      </a:r>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392566"/>
                  </a:ext>
                </a:extLst>
              </a:tr>
              <a:tr h="411429">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4086325681"/>
                  </a:ext>
                </a:extLst>
              </a:tr>
              <a:tr h="411429">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529434170"/>
                  </a:ext>
                </a:extLst>
              </a:tr>
              <a:tr h="411429">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GB"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GB"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007111327"/>
                  </a:ext>
                </a:extLst>
              </a:tr>
            </a:tbl>
          </a:graphicData>
        </a:graphic>
      </p:graphicFrame>
    </p:spTree>
    <p:extLst>
      <p:ext uri="{BB962C8B-B14F-4D97-AF65-F5344CB8AC3E}">
        <p14:creationId xmlns:p14="http://schemas.microsoft.com/office/powerpoint/2010/main" val="36602984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Huffman encoding</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199" y="1825625"/>
            <a:ext cx="9990221" cy="4667250"/>
          </a:xfrm>
        </p:spPr>
        <p:txBody>
          <a:bodyPr>
            <a:normAutofit/>
          </a:bodyPr>
          <a:lstStyle/>
          <a:p>
            <a:r>
              <a:rPr lang="en-GB" dirty="0"/>
              <a:t>Bit more complicated…</a:t>
            </a:r>
          </a:p>
        </p:txBody>
      </p:sp>
      <p:pic>
        <p:nvPicPr>
          <p:cNvPr id="15362" name="Picture 2" descr="Scientific American Article | Huffman Coding">
            <a:extLst>
              <a:ext uri="{FF2B5EF4-FFF2-40B4-BE49-F238E27FC236}">
                <a16:creationId xmlns:a16="http://schemas.microsoft.com/office/drawing/2014/main" id="{EA9AFE90-4F8A-F944-97CE-6B00A62B9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9012" y="2114551"/>
            <a:ext cx="2274788" cy="3243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2381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Huffman encoding</a:t>
            </a:r>
          </a:p>
        </p:txBody>
      </p:sp>
      <p:sp>
        <p:nvSpPr>
          <p:cNvPr id="6" name="Content Placeholder 2">
            <a:extLst>
              <a:ext uri="{FF2B5EF4-FFF2-40B4-BE49-F238E27FC236}">
                <a16:creationId xmlns:a16="http://schemas.microsoft.com/office/drawing/2014/main" id="{E0E97833-CDE6-814D-B2FF-69B1793C1A65}"/>
              </a:ext>
            </a:extLst>
          </p:cNvPr>
          <p:cNvSpPr>
            <a:spLocks noGrp="1"/>
          </p:cNvSpPr>
          <p:nvPr>
            <p:ph idx="1"/>
          </p:nvPr>
        </p:nvSpPr>
        <p:spPr>
          <a:xfrm>
            <a:off x="838199" y="1825625"/>
            <a:ext cx="9990221" cy="4667250"/>
          </a:xfrm>
        </p:spPr>
        <p:txBody>
          <a:bodyPr>
            <a:normAutofit/>
          </a:bodyPr>
          <a:lstStyle/>
          <a:p>
            <a:r>
              <a:rPr lang="en-GB" dirty="0"/>
              <a:t>Let’s encode the phrase “NAUGHTY ORANGE OCTOPUS”</a:t>
            </a:r>
          </a:p>
          <a:p>
            <a:endParaRPr lang="en-GB" dirty="0"/>
          </a:p>
        </p:txBody>
      </p:sp>
      <p:pic>
        <p:nvPicPr>
          <p:cNvPr id="15362" name="Picture 2" descr="Scientific American Article | Huffman Coding">
            <a:extLst>
              <a:ext uri="{FF2B5EF4-FFF2-40B4-BE49-F238E27FC236}">
                <a16:creationId xmlns:a16="http://schemas.microsoft.com/office/drawing/2014/main" id="{EA9AFE90-4F8A-F944-97CE-6B00A62B9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9012" y="2114551"/>
            <a:ext cx="2274788" cy="32432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01F209-C8CA-104A-B1CE-2D379BB4A111}"/>
              </a:ext>
            </a:extLst>
          </p:cNvPr>
          <p:cNvSpPr txBox="1"/>
          <p:nvPr/>
        </p:nvSpPr>
        <p:spPr>
          <a:xfrm>
            <a:off x="8486775" y="1371600"/>
            <a:ext cx="2647713" cy="369332"/>
          </a:xfrm>
          <a:prstGeom prst="rect">
            <a:avLst/>
          </a:prstGeom>
          <a:noFill/>
        </p:spPr>
        <p:txBody>
          <a:bodyPr wrap="none" rtlCol="0">
            <a:spAutoFit/>
          </a:bodyPr>
          <a:lstStyle/>
          <a:p>
            <a:r>
              <a:rPr lang="en-GB" dirty="0"/>
              <a:t>7-bit * 22 chars = 154 bits </a:t>
            </a:r>
          </a:p>
        </p:txBody>
      </p:sp>
    </p:spTree>
    <p:extLst>
      <p:ext uri="{BB962C8B-B14F-4D97-AF65-F5344CB8AC3E}">
        <p14:creationId xmlns:p14="http://schemas.microsoft.com/office/powerpoint/2010/main" val="1437394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1735</TotalTime>
  <Words>3857</Words>
  <Application>Microsoft Macintosh PowerPoint</Application>
  <PresentationFormat>Widescreen</PresentationFormat>
  <Paragraphs>938</Paragraphs>
  <Slides>113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113</vt:i4>
      </vt:variant>
    </vt:vector>
  </HeadingPairs>
  <TitlesOfParts>
    <vt:vector size="120" baseType="lpstr">
      <vt:lpstr>Arial</vt:lpstr>
      <vt:lpstr>Calibri</vt:lpstr>
      <vt:lpstr>Calibri Light</vt:lpstr>
      <vt:lpstr>ReithSans</vt:lpstr>
      <vt:lpstr>Symbol</vt:lpstr>
      <vt:lpstr>Times New Roman</vt:lpstr>
      <vt:lpstr>Office Theme</vt:lpstr>
      <vt:lpstr>Fundamentals of data representation</vt:lpstr>
      <vt:lpstr>ILO’s</vt:lpstr>
      <vt:lpstr>Binary – the B all and end all</vt:lpstr>
      <vt:lpstr>Back where it began:</vt:lpstr>
      <vt:lpstr>PowerPoint Presentation</vt:lpstr>
      <vt:lpstr>Decimal notation vs binary notation</vt:lpstr>
      <vt:lpstr>Decimal notation vs binary notation</vt:lpstr>
      <vt:lpstr>Exercises</vt:lpstr>
      <vt:lpstr>Answers</vt:lpstr>
      <vt:lpstr>ILO’s</vt:lpstr>
      <vt:lpstr>PowerPoint Presentation</vt:lpstr>
      <vt:lpstr>ILO’s</vt:lpstr>
      <vt:lpstr>What the HEX!?</vt:lpstr>
      <vt:lpstr>Hexadecimal notation</vt:lpstr>
      <vt:lpstr>Hexadecimal notation</vt:lpstr>
      <vt:lpstr>Exercises</vt:lpstr>
      <vt:lpstr>Answers</vt:lpstr>
      <vt:lpstr>Why and where do we use hexadecimal?</vt:lpstr>
      <vt:lpstr>PowerPoint Presentation</vt:lpstr>
      <vt:lpstr>How do we convert between them all?</vt:lpstr>
      <vt:lpstr>How do we convert between them all?</vt:lpstr>
      <vt:lpstr>Exercises</vt:lpstr>
      <vt:lpstr>Answers</vt:lpstr>
      <vt:lpstr>How do we convert between them all? Part 2</vt:lpstr>
      <vt:lpstr>How do we convert between them all? Part 2</vt:lpstr>
      <vt:lpstr>Exercises</vt:lpstr>
      <vt:lpstr>Answers</vt:lpstr>
      <vt:lpstr>How do we convert between them all? Part 3</vt:lpstr>
      <vt:lpstr>How do we convert between them all? Part 3</vt:lpstr>
      <vt:lpstr>Exercises</vt:lpstr>
      <vt:lpstr>Answers</vt:lpstr>
      <vt:lpstr>PowerPoint Presentation</vt:lpstr>
      <vt:lpstr>ILO’s</vt:lpstr>
      <vt:lpstr>PowerPoint Presentation</vt:lpstr>
      <vt:lpstr>ILO’s</vt:lpstr>
      <vt:lpstr>Adding binaries</vt:lpstr>
      <vt:lpstr>Adding binaries</vt:lpstr>
      <vt:lpstr>Adding binaries</vt:lpstr>
      <vt:lpstr>Adding binaries</vt:lpstr>
      <vt:lpstr>Adding binaries</vt:lpstr>
      <vt:lpstr>Adding binaries</vt:lpstr>
      <vt:lpstr>Adding binaries</vt:lpstr>
      <vt:lpstr>Exercises</vt:lpstr>
      <vt:lpstr>Answers</vt:lpstr>
      <vt:lpstr>Multiplying binaries</vt:lpstr>
      <vt:lpstr>Multiplying binaries</vt:lpstr>
      <vt:lpstr>Exercises</vt:lpstr>
      <vt:lpstr>Answers</vt:lpstr>
      <vt:lpstr>ILO’s</vt:lpstr>
      <vt:lpstr>PowerPoint Presentation</vt:lpstr>
      <vt:lpstr>ILO’s</vt:lpstr>
      <vt:lpstr>Bits and bytes</vt:lpstr>
      <vt:lpstr>Exercises</vt:lpstr>
      <vt:lpstr>Answers</vt:lpstr>
      <vt:lpstr>ILO’s</vt:lpstr>
      <vt:lpstr>PowerPoint Presentation</vt:lpstr>
      <vt:lpstr>ILO’s</vt:lpstr>
      <vt:lpstr>Multiplying binaries</vt:lpstr>
      <vt:lpstr>ASCII vs Uni -code</vt:lpstr>
      <vt:lpstr>ASCII code</vt:lpstr>
      <vt:lpstr>Unicode</vt:lpstr>
      <vt:lpstr>Exercises</vt:lpstr>
      <vt:lpstr>Answers</vt:lpstr>
      <vt:lpstr>ILO’s</vt:lpstr>
      <vt:lpstr>PowerPoint Presentation</vt:lpstr>
      <vt:lpstr>ILO’s</vt:lpstr>
      <vt:lpstr>Bitmaps</vt:lpstr>
      <vt:lpstr>Bitmaps</vt:lpstr>
      <vt:lpstr>Bitmaps</vt:lpstr>
      <vt:lpstr>Bitmaps</vt:lpstr>
      <vt:lpstr>Bitmaps</vt:lpstr>
      <vt:lpstr>Bitmaps</vt:lpstr>
      <vt:lpstr>Exercises</vt:lpstr>
      <vt:lpstr>Answers</vt:lpstr>
      <vt:lpstr>ILO’s</vt:lpstr>
      <vt:lpstr>PowerPoint Presentation</vt:lpstr>
      <vt:lpstr>ILO’s</vt:lpstr>
      <vt:lpstr>Analogue and digital</vt:lpstr>
      <vt:lpstr>Analogue and digital</vt:lpstr>
      <vt:lpstr>Exercises</vt:lpstr>
      <vt:lpstr>Answers</vt:lpstr>
      <vt:lpstr>ILO’s</vt:lpstr>
      <vt:lpstr>PowerPoint Presentation</vt:lpstr>
      <vt:lpstr>ILO’s</vt:lpstr>
      <vt:lpstr>What is data compression?</vt:lpstr>
      <vt:lpstr>What is data compression?</vt:lpstr>
      <vt:lpstr>Types of compression</vt:lpstr>
      <vt:lpstr>Run Length Encoding (RLE)</vt:lpstr>
      <vt:lpstr>Run Length Encoding (RLE)</vt:lpstr>
      <vt:lpstr>Run Length Encoding (RLE)</vt:lpstr>
      <vt:lpstr>Run Length Encoding (RLE)</vt:lpstr>
      <vt:lpstr>Run Length Encoding (RLE)</vt:lpstr>
      <vt:lpstr>Run Length Encoding (RLE)</vt:lpstr>
      <vt:lpstr>Run Length Encoding (RLE)</vt:lpstr>
      <vt:lpstr>Run Length Encoding (RLE)</vt:lpstr>
      <vt:lpstr>Run Length Encoding (RLE)</vt:lpstr>
      <vt:lpstr>Run Length Encoding (RLE)</vt:lpstr>
      <vt:lpstr>Huffman encoding</vt:lpstr>
      <vt:lpstr>Huffman encoding</vt:lpstr>
      <vt:lpstr>Huffman encoding</vt:lpstr>
      <vt:lpstr>Huffman encoding</vt:lpstr>
      <vt:lpstr>Huffman encoding</vt:lpstr>
      <vt:lpstr>Huffman encoding</vt:lpstr>
      <vt:lpstr>Huffman encoding</vt:lpstr>
      <vt:lpstr>Huffman encoding</vt:lpstr>
      <vt:lpstr>Huffman encoding</vt:lpstr>
      <vt:lpstr>Huffman encoding</vt:lpstr>
      <vt:lpstr>Huffman encoding</vt:lpstr>
      <vt:lpstr>Huffman encoding</vt:lpstr>
      <vt:lpstr>Exercises</vt:lpstr>
      <vt:lpstr>Answers</vt:lpstr>
      <vt:lpstr>Exercises</vt:lpstr>
      <vt:lpstr>ILO’s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data representation</dc:title>
  <dc:creator>Harry Chown</dc:creator>
  <cp:lastModifiedBy>Harry Chown</cp:lastModifiedBy>
  <cp:revision>29</cp:revision>
  <dcterms:created xsi:type="dcterms:W3CDTF">2023-01-11T16:15:21Z</dcterms:created>
  <dcterms:modified xsi:type="dcterms:W3CDTF">2023-02-02T11:22:06Z</dcterms:modified>
</cp:coreProperties>
</file>